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60" r:id="rId5"/>
    <p:sldId id="261" r:id="rId6"/>
    <p:sldId id="264"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301" r:id="rId26"/>
    <p:sldId id="282" r:id="rId27"/>
    <p:sldId id="283" r:id="rId28"/>
    <p:sldId id="284" r:id="rId29"/>
    <p:sldId id="287" r:id="rId30"/>
    <p:sldId id="302" r:id="rId31"/>
    <p:sldId id="303" r:id="rId32"/>
    <p:sldId id="304" r:id="rId33"/>
    <p:sldId id="305" r:id="rId34"/>
    <p:sldId id="306" r:id="rId35"/>
    <p:sldId id="307" r:id="rId36"/>
    <p:sldId id="320" r:id="rId37"/>
    <p:sldId id="309" r:id="rId38"/>
    <p:sldId id="308" r:id="rId39"/>
    <p:sldId id="317" r:id="rId40"/>
    <p:sldId id="318" r:id="rId41"/>
    <p:sldId id="319" r:id="rId42"/>
    <p:sldId id="290" r:id="rId43"/>
    <p:sldId id="312" r:id="rId44"/>
    <p:sldId id="310" r:id="rId45"/>
    <p:sldId id="292" r:id="rId46"/>
    <p:sldId id="293" r:id="rId47"/>
    <p:sldId id="294" r:id="rId48"/>
    <p:sldId id="295" r:id="rId49"/>
    <p:sldId id="32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vi patel" initials="jp" lastIdx="1" clrIdx="0">
    <p:extLst>
      <p:ext uri="{19B8F6BF-5375-455C-9EA6-DF929625EA0E}">
        <p15:presenceInfo xmlns:p15="http://schemas.microsoft.com/office/powerpoint/2012/main" userId="85b51c78086acc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1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p:scale>
          <a:sx n="66" d="100"/>
          <a:sy n="66" d="100"/>
        </p:scale>
        <p:origin x="894"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335763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37564B-03E1-4FE1-A387-48F3F29E023B}" type="datetimeFigureOut">
              <a:rPr lang="en-US" smtClean="0"/>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231056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895014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601422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216429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3986770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1485754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695704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1899923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1169034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277944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37564B-03E1-4FE1-A387-48F3F29E023B}" type="datetimeFigureOut">
              <a:rPr lang="en-US" smtClean="0"/>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225043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37564B-03E1-4FE1-A387-48F3F29E023B}" type="datetimeFigureOut">
              <a:rPr lang="en-US" smtClean="0"/>
              <a:t>6/13/2020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1477708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322043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348518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237564B-03E1-4FE1-A387-48F3F29E023B}" type="datetimeFigureOut">
              <a:rPr lang="en-US" smtClean="0"/>
              <a:t>6/13/2020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526662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37564B-03E1-4FE1-A387-48F3F29E023B}" type="datetimeFigureOut">
              <a:rPr lang="en-US" smtClean="0"/>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1F6433-7A6C-49DD-B273-8C2228E6B75F}" type="slidenum">
              <a:rPr lang="en-US" smtClean="0"/>
              <a:t>‹#›</a:t>
            </a:fld>
            <a:endParaRPr lang="en-US"/>
          </a:p>
        </p:txBody>
      </p:sp>
    </p:spTree>
    <p:extLst>
      <p:ext uri="{BB962C8B-B14F-4D97-AF65-F5344CB8AC3E}">
        <p14:creationId xmlns:p14="http://schemas.microsoft.com/office/powerpoint/2010/main" val="363283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237564B-03E1-4FE1-A387-48F3F29E023B}" type="datetimeFigureOut">
              <a:rPr lang="en-US" smtClean="0"/>
              <a:t>6/13/2020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B1F6433-7A6C-49DD-B273-8C2228E6B75F}" type="slidenum">
              <a:rPr lang="en-US" smtClean="0"/>
              <a:t>‹#›</a:t>
            </a:fld>
            <a:endParaRPr lang="en-US"/>
          </a:p>
        </p:txBody>
      </p:sp>
    </p:spTree>
    <p:extLst>
      <p:ext uri="{BB962C8B-B14F-4D97-AF65-F5344CB8AC3E}">
        <p14:creationId xmlns:p14="http://schemas.microsoft.com/office/powerpoint/2010/main" val="89574832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7.png"/><Relationship Id="rId2" Type="http://schemas.openxmlformats.org/officeDocument/2006/relationships/image" Target="../media/image40.jpe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codeproject.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www.youtube.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3078" y="963428"/>
            <a:ext cx="8825658" cy="4064358"/>
          </a:xfrm>
        </p:spPr>
        <p:txBody>
          <a:bodyPr/>
          <a:lstStyle/>
          <a:p>
            <a:pPr algn="ctr"/>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a:t/>
            </a:r>
            <a:br>
              <a:rPr lang="en-US" sz="2800" dirty="0"/>
            </a:br>
            <a:r>
              <a:rPr lang="en-US" sz="3200" dirty="0" smtClean="0">
                <a:solidFill>
                  <a:schemeClr val="tx1"/>
                </a:solidFill>
              </a:rPr>
              <a:t>Project Presentation </a:t>
            </a:r>
            <a:br>
              <a:rPr lang="en-US" sz="3200" dirty="0" smtClean="0">
                <a:solidFill>
                  <a:schemeClr val="tx1"/>
                </a:solidFill>
              </a:rPr>
            </a:br>
            <a:r>
              <a:rPr lang="en-US" sz="3200" dirty="0" smtClean="0">
                <a:solidFill>
                  <a:schemeClr val="tx1"/>
                </a:solidFill>
              </a:rPr>
              <a:t>on </a:t>
            </a:r>
            <a:br>
              <a:rPr lang="en-US" sz="3200" dirty="0" smtClean="0">
                <a:solidFill>
                  <a:schemeClr val="tx1"/>
                </a:solidFill>
              </a:rPr>
            </a:br>
            <a:r>
              <a:rPr lang="en-US" sz="3200" dirty="0" smtClean="0">
                <a:solidFill>
                  <a:schemeClr val="tx1"/>
                </a:solidFill>
              </a:rPr>
              <a:t>“ Social </a:t>
            </a:r>
            <a:r>
              <a:rPr lang="en-US" sz="3200" dirty="0">
                <a:solidFill>
                  <a:schemeClr val="tx1"/>
                </a:solidFill>
              </a:rPr>
              <a:t>M</a:t>
            </a:r>
            <a:r>
              <a:rPr lang="en-US" sz="3200" dirty="0" smtClean="0">
                <a:solidFill>
                  <a:schemeClr val="tx1"/>
                </a:solidFill>
              </a:rPr>
              <a:t>edia </a:t>
            </a:r>
            <a:r>
              <a:rPr lang="en-US" sz="3200" dirty="0">
                <a:solidFill>
                  <a:schemeClr val="tx1"/>
                </a:solidFill>
              </a:rPr>
              <a:t>A</a:t>
            </a:r>
            <a:r>
              <a:rPr lang="en-US" sz="3200" dirty="0" smtClean="0">
                <a:solidFill>
                  <a:schemeClr val="tx1"/>
                </a:solidFill>
              </a:rPr>
              <a:t>ssistant “</a:t>
            </a:r>
            <a:br>
              <a:rPr lang="en-US" sz="3200" dirty="0" smtClean="0">
                <a:solidFill>
                  <a:schemeClr val="tx1"/>
                </a:solidFill>
              </a:rPr>
            </a:br>
            <a:r>
              <a:rPr lang="en-US" sz="3200" dirty="0">
                <a:solidFill>
                  <a:schemeClr val="tx1"/>
                </a:solidFill>
              </a:rPr>
              <a:t/>
            </a:r>
            <a:br>
              <a:rPr lang="en-US" sz="3200" dirty="0">
                <a:solidFill>
                  <a:schemeClr val="tx1"/>
                </a:solidFill>
              </a:rPr>
            </a:br>
            <a:r>
              <a:rPr lang="en-US" sz="3200" dirty="0" smtClean="0">
                <a:solidFill>
                  <a:schemeClr val="tx1"/>
                </a:solidFill>
              </a:rPr>
              <a:t/>
            </a:r>
            <a:br>
              <a:rPr lang="en-US" sz="3200" dirty="0" smtClean="0">
                <a:solidFill>
                  <a:schemeClr val="tx1"/>
                </a:solidFill>
              </a:rPr>
            </a:br>
            <a:r>
              <a:rPr lang="en-US" sz="3200" dirty="0"/>
              <a:t/>
            </a:r>
            <a:br>
              <a:rPr lang="en-US" sz="3200" dirty="0"/>
            </a:br>
            <a:endParaRPr lang="en-US" sz="3200" dirty="0"/>
          </a:p>
        </p:txBody>
      </p:sp>
      <p:sp>
        <p:nvSpPr>
          <p:cNvPr id="3" name="Subtitle 2"/>
          <p:cNvSpPr>
            <a:spLocks noGrp="1"/>
          </p:cNvSpPr>
          <p:nvPr>
            <p:ph type="subTitle" idx="1"/>
          </p:nvPr>
        </p:nvSpPr>
        <p:spPr/>
        <p:txBody>
          <a:bodyPr>
            <a:noAutofit/>
          </a:bodyPr>
          <a:lstStyle/>
          <a:p>
            <a:pPr algn="ctr"/>
            <a:r>
              <a:rPr lang="en-US" sz="1600" dirty="0" smtClean="0">
                <a:solidFill>
                  <a:schemeClr val="tx1"/>
                </a:solidFill>
              </a:rPr>
              <a:t>Internal Guide :-DHAVAL RAVAL</a:t>
            </a:r>
          </a:p>
          <a:p>
            <a:r>
              <a:rPr lang="en-US" sz="1600" dirty="0" smtClean="0">
                <a:solidFill>
                  <a:schemeClr val="tx1"/>
                </a:solidFill>
              </a:rPr>
              <a:t>Presented to:												present by:</a:t>
            </a:r>
          </a:p>
          <a:p>
            <a:pPr algn="ctr"/>
            <a:r>
              <a:rPr lang="en-US" sz="1600" dirty="0" smtClean="0">
                <a:solidFill>
                  <a:schemeClr val="tx1"/>
                </a:solidFill>
              </a:rPr>
              <a:t>Department of computer science 	</a:t>
            </a:r>
            <a:r>
              <a:rPr lang="en-US" sz="1600" dirty="0">
                <a:solidFill>
                  <a:schemeClr val="tx1"/>
                </a:solidFill>
              </a:rPr>
              <a:t>	</a:t>
            </a:r>
            <a:r>
              <a:rPr lang="en-US" sz="1600" dirty="0" smtClean="0">
                <a:solidFill>
                  <a:schemeClr val="tx1"/>
                </a:solidFill>
              </a:rPr>
              <a:t>	</a:t>
            </a:r>
            <a:r>
              <a:rPr lang="en-US" sz="1600" dirty="0" err="1" smtClean="0">
                <a:solidFill>
                  <a:schemeClr val="tx1"/>
                </a:solidFill>
              </a:rPr>
              <a:t>hritvik.h.sikarwar</a:t>
            </a:r>
            <a:r>
              <a:rPr lang="en-US" sz="1600" dirty="0" smtClean="0">
                <a:solidFill>
                  <a:schemeClr val="tx1"/>
                </a:solidFill>
              </a:rPr>
              <a:t>[17082231119]</a:t>
            </a:r>
          </a:p>
          <a:p>
            <a:pPr algn="ctr"/>
            <a:r>
              <a:rPr lang="en-US" sz="1600" dirty="0">
                <a:solidFill>
                  <a:schemeClr val="tx1"/>
                </a:solidFill>
              </a:rPr>
              <a:t>	</a:t>
            </a:r>
            <a:r>
              <a:rPr lang="en-US" sz="1600" dirty="0" smtClean="0">
                <a:solidFill>
                  <a:schemeClr val="tx1"/>
                </a:solidFill>
              </a:rPr>
              <a:t>									        </a:t>
            </a:r>
            <a:r>
              <a:rPr lang="en-US" sz="1600" dirty="0" err="1" smtClean="0">
                <a:solidFill>
                  <a:schemeClr val="tx1"/>
                </a:solidFill>
              </a:rPr>
              <a:t>janavi.r.patel</a:t>
            </a:r>
            <a:r>
              <a:rPr lang="en-US" sz="1600" dirty="0" smtClean="0">
                <a:solidFill>
                  <a:schemeClr val="tx1"/>
                </a:solidFill>
              </a:rPr>
              <a:t>[170882231055]</a:t>
            </a:r>
            <a:endParaRPr lang="en-US" sz="16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117" y="3343721"/>
            <a:ext cx="2933333" cy="1002949"/>
          </a:xfrm>
          <a:prstGeom prst="rect">
            <a:avLst/>
          </a:prstGeom>
        </p:spPr>
      </p:pic>
    </p:spTree>
    <p:extLst>
      <p:ext uri="{BB962C8B-B14F-4D97-AF65-F5344CB8AC3E}">
        <p14:creationId xmlns:p14="http://schemas.microsoft.com/office/powerpoint/2010/main" val="5187028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877720"/>
            <a:ext cx="9404723" cy="1175198"/>
          </a:xfrm>
        </p:spPr>
        <p:txBody>
          <a:bodyPr/>
          <a:lstStyle/>
          <a:p>
            <a:pPr algn="ctr"/>
            <a:r>
              <a:rPr lang="en-US" sz="3200" dirty="0" smtClean="0">
                <a:solidFill>
                  <a:schemeClr val="tx1"/>
                </a:solidFill>
              </a:rPr>
              <a:t>4.2 </a:t>
            </a:r>
            <a:r>
              <a:rPr lang="en-US" sz="3200" dirty="0" smtClean="0">
                <a:solidFill>
                  <a:schemeClr val="tx1"/>
                </a:solidFill>
              </a:rPr>
              <a:t>Modules </a:t>
            </a:r>
            <a:r>
              <a:rPr lang="en-US" sz="3200" dirty="0" smtClean="0">
                <a:solidFill>
                  <a:schemeClr val="tx1"/>
                </a:solidFill>
              </a:rPr>
              <a:t>of the System  </a:t>
            </a:r>
            <a:endParaRPr lang="en-US" sz="3200" dirty="0">
              <a:solidFill>
                <a:schemeClr val="tx1"/>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GB" sz="2800" dirty="0" smtClean="0">
                <a:latin typeface="Times New Roman" panose="02020603050405020304" pitchFamily="18" charset="0"/>
                <a:ea typeface="Times New Roman" panose="02020603050405020304" pitchFamily="18" charset="0"/>
              </a:rPr>
              <a:t>Admin </a:t>
            </a:r>
          </a:p>
          <a:p>
            <a:r>
              <a:rPr lang="en-GB" dirty="0" smtClean="0">
                <a:latin typeface="Times New Roman" panose="02020603050405020304" pitchFamily="18" charset="0"/>
                <a:ea typeface="Times New Roman" panose="02020603050405020304" pitchFamily="18" charset="0"/>
              </a:rPr>
              <a:t>Login </a:t>
            </a:r>
          </a:p>
          <a:p>
            <a:r>
              <a:rPr lang="en-GB" dirty="0" smtClean="0">
                <a:latin typeface="Times New Roman" panose="02020603050405020304" pitchFamily="18" charset="0"/>
                <a:ea typeface="Times New Roman" panose="02020603050405020304" pitchFamily="18" charset="0"/>
              </a:rPr>
              <a:t>Authentication </a:t>
            </a:r>
          </a:p>
          <a:p>
            <a:r>
              <a:rPr lang="en-GB" dirty="0" smtClean="0">
                <a:latin typeface="Times New Roman" panose="02020603050405020304" pitchFamily="18" charset="0"/>
                <a:ea typeface="Times New Roman" panose="02020603050405020304" pitchFamily="18" charset="0"/>
              </a:rPr>
              <a:t>Password</a:t>
            </a:r>
          </a:p>
          <a:p>
            <a:r>
              <a:rPr lang="en-GB" dirty="0" smtClean="0">
                <a:latin typeface="Times New Roman" panose="02020603050405020304" pitchFamily="18" charset="0"/>
                <a:ea typeface="Times New Roman" panose="02020603050405020304" pitchFamily="18" charset="0"/>
              </a:rPr>
              <a:t>logout</a:t>
            </a:r>
          </a:p>
          <a:p>
            <a:pPr marL="914400" lvl="2" indent="0">
              <a:buNone/>
            </a:pPr>
            <a:endParaRPr lang="en-GB" dirty="0">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533" y="2921000"/>
            <a:ext cx="7247467" cy="40767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326925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2" y="1341718"/>
            <a:ext cx="8946541" cy="4195481"/>
          </a:xfrm>
        </p:spPr>
        <p:txBody>
          <a:bodyPr>
            <a:normAutofit lnSpcReduction="10000"/>
          </a:bodyPr>
          <a:lstStyle/>
          <a:p>
            <a:pPr>
              <a:buFont typeface="Wingdings" panose="05000000000000000000" pitchFamily="2" charset="2"/>
              <a:buChar char="Ø"/>
            </a:pPr>
            <a:r>
              <a:rPr lang="en-GB" sz="2800" dirty="0" smtClean="0">
                <a:latin typeface="Times New Roman" panose="02020603050405020304" pitchFamily="18" charset="0"/>
                <a:ea typeface="Times New Roman" panose="02020603050405020304" pitchFamily="18" charset="0"/>
              </a:rPr>
              <a:t>End User  </a:t>
            </a:r>
          </a:p>
          <a:p>
            <a:r>
              <a:rPr lang="en-GB" dirty="0" smtClean="0">
                <a:latin typeface="Times New Roman" panose="02020603050405020304" pitchFamily="18" charset="0"/>
                <a:ea typeface="Times New Roman" panose="02020603050405020304" pitchFamily="18" charset="0"/>
              </a:rPr>
              <a:t>Login </a:t>
            </a:r>
          </a:p>
          <a:p>
            <a:r>
              <a:rPr lang="en-GB" dirty="0" smtClean="0">
                <a:latin typeface="Times New Roman" panose="02020603050405020304" pitchFamily="18" charset="0"/>
                <a:ea typeface="Times New Roman" panose="02020603050405020304" pitchFamily="18" charset="0"/>
              </a:rPr>
              <a:t>Forgot Password </a:t>
            </a:r>
          </a:p>
          <a:p>
            <a:r>
              <a:rPr lang="en-IN" dirty="0" smtClean="0">
                <a:latin typeface="Times New Roman" panose="02020603050405020304" pitchFamily="18" charset="0"/>
                <a:ea typeface="Times New Roman" panose="02020603050405020304" pitchFamily="18" charset="0"/>
              </a:rPr>
              <a:t>New User Registration </a:t>
            </a:r>
            <a:endParaRPr lang="en-GB" dirty="0" smtClean="0">
              <a:latin typeface="Times New Roman" panose="02020603050405020304" pitchFamily="18" charset="0"/>
              <a:ea typeface="Times New Roman" panose="02020603050405020304" pitchFamily="18" charset="0"/>
            </a:endParaRPr>
          </a:p>
          <a:p>
            <a:r>
              <a:rPr lang="en-GB" dirty="0" smtClean="0">
                <a:latin typeface="Times New Roman" panose="02020603050405020304" pitchFamily="18" charset="0"/>
                <a:ea typeface="Times New Roman" panose="02020603050405020304" pitchFamily="18" charset="0"/>
              </a:rPr>
              <a:t>Functionality (e.g. Gained Followers , </a:t>
            </a:r>
            <a:endParaRPr lang="en-GB" dirty="0" smtClean="0">
              <a:latin typeface="Times New Roman" panose="02020603050405020304" pitchFamily="18" charset="0"/>
              <a:ea typeface="Times New Roman" panose="02020603050405020304" pitchFamily="18" charset="0"/>
            </a:endParaRPr>
          </a:p>
          <a:p>
            <a:pPr marL="0" indent="0">
              <a:buNone/>
            </a:pPr>
            <a:r>
              <a:rPr lang="en-GB" dirty="0">
                <a:latin typeface="Times New Roman" panose="02020603050405020304" pitchFamily="18" charset="0"/>
                <a:ea typeface="Times New Roman" panose="02020603050405020304" pitchFamily="18" charset="0"/>
              </a:rPr>
              <a:t>	</a:t>
            </a:r>
            <a:r>
              <a:rPr lang="en-GB" dirty="0" smtClean="0">
                <a:latin typeface="Times New Roman" panose="02020603050405020304" pitchFamily="18" charset="0"/>
                <a:ea typeface="Times New Roman" panose="02020603050405020304" pitchFamily="18" charset="0"/>
              </a:rPr>
              <a:t>Loss </a:t>
            </a:r>
            <a:r>
              <a:rPr lang="en-GB" dirty="0" smtClean="0">
                <a:latin typeface="Times New Roman" panose="02020603050405020304" pitchFamily="18" charset="0"/>
                <a:ea typeface="Times New Roman" panose="02020603050405020304" pitchFamily="18" charset="0"/>
              </a:rPr>
              <a:t>Followers , Likes ,</a:t>
            </a:r>
            <a:r>
              <a:rPr lang="en-GB" dirty="0" smtClean="0">
                <a:latin typeface="Times New Roman" panose="02020603050405020304" pitchFamily="18" charset="0"/>
                <a:ea typeface="Times New Roman" panose="02020603050405020304" pitchFamily="18" charset="0"/>
              </a:rPr>
              <a:t>Comments,</a:t>
            </a:r>
          </a:p>
          <a:p>
            <a:pPr marL="0" indent="0">
              <a:buNone/>
            </a:pPr>
            <a:r>
              <a:rPr lang="en-GB" dirty="0">
                <a:latin typeface="Times New Roman" panose="02020603050405020304" pitchFamily="18" charset="0"/>
                <a:ea typeface="Times New Roman" panose="02020603050405020304" pitchFamily="18" charset="0"/>
              </a:rPr>
              <a:t>	</a:t>
            </a:r>
            <a:r>
              <a:rPr lang="en-GB" dirty="0" smtClean="0">
                <a:latin typeface="Times New Roman" panose="02020603050405020304" pitchFamily="18" charset="0"/>
                <a:ea typeface="Times New Roman" panose="02020603050405020304" pitchFamily="18" charset="0"/>
              </a:rPr>
              <a:t>Direct Access to Social Media Account,</a:t>
            </a:r>
          </a:p>
          <a:p>
            <a:pPr marL="0" indent="0">
              <a:buNone/>
            </a:pPr>
            <a:r>
              <a:rPr lang="en-GB" dirty="0">
                <a:latin typeface="Times New Roman" panose="02020603050405020304" pitchFamily="18" charset="0"/>
                <a:ea typeface="Times New Roman" panose="02020603050405020304" pitchFamily="18" charset="0"/>
              </a:rPr>
              <a:t>	</a:t>
            </a:r>
            <a:r>
              <a:rPr lang="en-GB" dirty="0" smtClean="0">
                <a:latin typeface="Times New Roman" panose="02020603050405020304" pitchFamily="18" charset="0"/>
                <a:ea typeface="Times New Roman" panose="02020603050405020304" pitchFamily="18" charset="0"/>
              </a:rPr>
              <a:t>Different Charts, Full Over View, and </a:t>
            </a:r>
          </a:p>
          <a:p>
            <a:pPr marL="0" indent="0">
              <a:buNone/>
            </a:pPr>
            <a:r>
              <a:rPr lang="en-GB" dirty="0">
                <a:latin typeface="Times New Roman" panose="02020603050405020304" pitchFamily="18" charset="0"/>
                <a:ea typeface="Times New Roman" panose="02020603050405020304" pitchFamily="18" charset="0"/>
              </a:rPr>
              <a:t>	</a:t>
            </a:r>
            <a:r>
              <a:rPr lang="en-GB" dirty="0" smtClean="0">
                <a:latin typeface="Times New Roman" panose="02020603050405020304" pitchFamily="18" charset="0"/>
                <a:ea typeface="Times New Roman" panose="02020603050405020304" pitchFamily="18" charset="0"/>
              </a:rPr>
              <a:t>Many More To explore.)</a:t>
            </a:r>
            <a:endParaRPr lang="en-GB" dirty="0" smtClean="0">
              <a:latin typeface="Times New Roman" panose="02020603050405020304" pitchFamily="18" charset="0"/>
              <a:ea typeface="Times New Roman" panose="02020603050405020304" pitchFamily="18" charset="0"/>
            </a:endParaRPr>
          </a:p>
          <a:p>
            <a:r>
              <a:rPr lang="en-GB" dirty="0" smtClean="0">
                <a:latin typeface="Times New Roman" panose="02020603050405020304" pitchFamily="18" charset="0"/>
                <a:ea typeface="Times New Roman" panose="02020603050405020304" pitchFamily="18" charset="0"/>
              </a:rPr>
              <a:t>logout</a:t>
            </a:r>
          </a:p>
          <a:p>
            <a:pPr marL="914400" lvl="2" indent="0">
              <a:buNone/>
            </a:pPr>
            <a:endParaRPr lang="en-GB" dirty="0">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582" y="3035300"/>
            <a:ext cx="7467600" cy="42545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6507816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6" y="2526217"/>
            <a:ext cx="9404723" cy="1400530"/>
          </a:xfrm>
        </p:spPr>
        <p:txBody>
          <a:bodyPr/>
          <a:lstStyle/>
          <a:p>
            <a:r>
              <a:rPr lang="en-US" dirty="0" smtClean="0">
                <a:solidFill>
                  <a:schemeClr val="tx1"/>
                </a:solidFill>
              </a:rPr>
              <a:t>5.System Flow Chart </a:t>
            </a:r>
            <a:endParaRPr 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314549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50902" y="0"/>
            <a:ext cx="5690196" cy="68580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601665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6" y="2526217"/>
            <a:ext cx="9404723" cy="1400530"/>
          </a:xfrm>
        </p:spPr>
        <p:txBody>
          <a:bodyPr/>
          <a:lstStyle/>
          <a:p>
            <a:r>
              <a:rPr lang="en-US" dirty="0">
                <a:solidFill>
                  <a:schemeClr val="tx1"/>
                </a:solidFill>
              </a:rPr>
              <a:t>6</a:t>
            </a:r>
            <a:r>
              <a:rPr lang="en-US" dirty="0" smtClean="0">
                <a:solidFill>
                  <a:schemeClr val="tx1"/>
                </a:solidFill>
              </a:rPr>
              <a:t>.ER Diagram</a:t>
            </a:r>
            <a:endParaRPr 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620292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7" name="Group 606"/>
          <p:cNvGrpSpPr/>
          <p:nvPr/>
        </p:nvGrpSpPr>
        <p:grpSpPr>
          <a:xfrm>
            <a:off x="93013" y="158222"/>
            <a:ext cx="12098987" cy="6712478"/>
            <a:chOff x="70170" y="189155"/>
            <a:chExt cx="12098987" cy="6712478"/>
          </a:xfrm>
        </p:grpSpPr>
        <p:cxnSp>
          <p:nvCxnSpPr>
            <p:cNvPr id="53" name="Elbow Connector 52"/>
            <p:cNvCxnSpPr>
              <a:stCxn id="143" idx="1"/>
              <a:endCxn id="131" idx="3"/>
            </p:cNvCxnSpPr>
            <p:nvPr/>
          </p:nvCxnSpPr>
          <p:spPr>
            <a:xfrm rot="10800000">
              <a:off x="4797170" y="2115140"/>
              <a:ext cx="2232465" cy="647239"/>
            </a:xfrm>
            <a:prstGeom prst="bentConnector3">
              <a:avLst>
                <a:gd name="adj1" fmla="val 92097"/>
              </a:avLst>
            </a:prstGeom>
          </p:spPr>
          <p:style>
            <a:lnRef idx="1">
              <a:schemeClr val="dk1"/>
            </a:lnRef>
            <a:fillRef idx="0">
              <a:schemeClr val="dk1"/>
            </a:fillRef>
            <a:effectRef idx="0">
              <a:schemeClr val="dk1"/>
            </a:effectRef>
            <a:fontRef idx="minor">
              <a:schemeClr val="tx1"/>
            </a:fontRef>
          </p:style>
        </p:cxnSp>
        <p:grpSp>
          <p:nvGrpSpPr>
            <p:cNvPr id="12" name="Group 11"/>
            <p:cNvGrpSpPr/>
            <p:nvPr/>
          </p:nvGrpSpPr>
          <p:grpSpPr>
            <a:xfrm>
              <a:off x="70170" y="809335"/>
              <a:ext cx="12098987" cy="6092298"/>
              <a:chOff x="70170" y="555335"/>
              <a:chExt cx="12098987" cy="6092298"/>
            </a:xfrm>
          </p:grpSpPr>
          <p:grpSp>
            <p:nvGrpSpPr>
              <p:cNvPr id="4" name="Group 3"/>
              <p:cNvGrpSpPr/>
              <p:nvPr/>
            </p:nvGrpSpPr>
            <p:grpSpPr>
              <a:xfrm>
                <a:off x="70170" y="555335"/>
                <a:ext cx="12098987" cy="6092298"/>
                <a:chOff x="70170" y="555335"/>
                <a:chExt cx="12098987" cy="6092298"/>
              </a:xfrm>
            </p:grpSpPr>
            <p:sp>
              <p:nvSpPr>
                <p:cNvPr id="3" name="Rectangle 2"/>
                <p:cNvSpPr/>
                <p:nvPr/>
              </p:nvSpPr>
              <p:spPr>
                <a:xfrm>
                  <a:off x="3374585" y="5031070"/>
                  <a:ext cx="1268888" cy="251306"/>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a:solidFill>
                          <a:schemeClr val="tx1"/>
                        </a:solidFill>
                      </a:ln>
                    </a:rPr>
                    <a:t>User</a:t>
                  </a:r>
                  <a:endParaRPr lang="en-US" dirty="0">
                    <a:ln>
                      <a:solidFill>
                        <a:schemeClr val="tx1"/>
                      </a:solidFill>
                    </a:ln>
                  </a:endParaRPr>
                </a:p>
              </p:txBody>
            </p:sp>
            <p:sp>
              <p:nvSpPr>
                <p:cNvPr id="7" name="Rectangle 6"/>
                <p:cNvSpPr/>
                <p:nvPr/>
              </p:nvSpPr>
              <p:spPr>
                <a:xfrm>
                  <a:off x="9008521" y="4948919"/>
                  <a:ext cx="1869662" cy="372461"/>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a:solidFill>
                          <a:schemeClr val="tx1"/>
                        </a:solidFill>
                      </a:ln>
                    </a:rPr>
                    <a:t>Admin</a:t>
                  </a:r>
                  <a:endParaRPr lang="en-US" dirty="0">
                    <a:ln>
                      <a:solidFill>
                        <a:schemeClr val="tx1"/>
                      </a:solidFill>
                    </a:ln>
                  </a:endParaRPr>
                </a:p>
              </p:txBody>
            </p:sp>
            <p:sp>
              <p:nvSpPr>
                <p:cNvPr id="11" name="Flowchart: Terminator 10"/>
                <p:cNvSpPr/>
                <p:nvPr/>
              </p:nvSpPr>
              <p:spPr>
                <a:xfrm>
                  <a:off x="5172834" y="3700909"/>
                  <a:ext cx="1278591" cy="393095"/>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Forgot Password</a:t>
                  </a:r>
                  <a:endParaRPr lang="en-US" sz="1200" dirty="0">
                    <a:ln>
                      <a:solidFill>
                        <a:schemeClr val="tx1"/>
                      </a:solidFill>
                    </a:ln>
                  </a:endParaRPr>
                </a:p>
              </p:txBody>
            </p:sp>
            <p:sp>
              <p:nvSpPr>
                <p:cNvPr id="13" name="Flowchart: Terminator 12"/>
                <p:cNvSpPr/>
                <p:nvPr/>
              </p:nvSpPr>
              <p:spPr>
                <a:xfrm>
                  <a:off x="10312691" y="3876356"/>
                  <a:ext cx="1600926" cy="416859"/>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a:solidFill>
                          <a:schemeClr val="tx1"/>
                        </a:solidFill>
                      </a:ln>
                    </a:rPr>
                    <a:t>Login</a:t>
                  </a:r>
                  <a:endParaRPr lang="en-US" sz="1600" dirty="0">
                    <a:ln>
                      <a:solidFill>
                        <a:schemeClr val="tx1"/>
                      </a:solidFill>
                    </a:ln>
                  </a:endParaRPr>
                </a:p>
              </p:txBody>
            </p:sp>
            <p:sp>
              <p:nvSpPr>
                <p:cNvPr id="63" name="Flowchart: Terminator 62"/>
                <p:cNvSpPr/>
                <p:nvPr/>
              </p:nvSpPr>
              <p:spPr>
                <a:xfrm>
                  <a:off x="7940377" y="6022054"/>
                  <a:ext cx="1627341" cy="43391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a:solidFill>
                          <a:schemeClr val="tx1"/>
                        </a:solidFill>
                      </a:ln>
                    </a:rPr>
                    <a:t>Maintain</a:t>
                  </a:r>
                  <a:endParaRPr lang="en-US" sz="1400" dirty="0">
                    <a:ln>
                      <a:solidFill>
                        <a:schemeClr val="tx1"/>
                      </a:solidFill>
                    </a:ln>
                  </a:endParaRPr>
                </a:p>
              </p:txBody>
            </p:sp>
            <p:cxnSp>
              <p:nvCxnSpPr>
                <p:cNvPr id="67" name="Straight Connector 66"/>
                <p:cNvCxnSpPr>
                  <a:stCxn id="63" idx="0"/>
                  <a:endCxn id="7" idx="2"/>
                </p:cNvCxnSpPr>
                <p:nvPr/>
              </p:nvCxnSpPr>
              <p:spPr>
                <a:xfrm flipV="1">
                  <a:off x="8754048" y="5321380"/>
                  <a:ext cx="1189304" cy="700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9" idx="1"/>
                  <a:endCxn id="76" idx="3"/>
                </p:cNvCxnSpPr>
                <p:nvPr/>
              </p:nvCxnSpPr>
              <p:spPr>
                <a:xfrm flipH="1">
                  <a:off x="2796690" y="3872034"/>
                  <a:ext cx="500947" cy="19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Flowchart: Terminator 58"/>
                <p:cNvSpPr/>
                <p:nvPr/>
              </p:nvSpPr>
              <p:spPr>
                <a:xfrm>
                  <a:off x="3297637" y="3663604"/>
                  <a:ext cx="1422784" cy="416859"/>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chemeClr val="tx1"/>
                        </a:solidFill>
                      </a:ln>
                    </a:rPr>
                    <a:t>Login</a:t>
                  </a:r>
                  <a:endParaRPr lang="en-US" dirty="0">
                    <a:ln>
                      <a:solidFill>
                        <a:schemeClr val="tx1"/>
                      </a:solidFill>
                    </a:ln>
                  </a:endParaRPr>
                </a:p>
              </p:txBody>
            </p:sp>
            <p:cxnSp>
              <p:nvCxnSpPr>
                <p:cNvPr id="38" name="Straight Connector 37"/>
                <p:cNvCxnSpPr>
                  <a:stCxn id="59" idx="3"/>
                  <a:endCxn id="11" idx="1"/>
                </p:cNvCxnSpPr>
                <p:nvPr/>
              </p:nvCxnSpPr>
              <p:spPr>
                <a:xfrm>
                  <a:off x="4720421" y="3872034"/>
                  <a:ext cx="452413" cy="25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 idx="0"/>
                  <a:endCxn id="59" idx="2"/>
                </p:cNvCxnSpPr>
                <p:nvPr/>
              </p:nvCxnSpPr>
              <p:spPr>
                <a:xfrm flipV="1">
                  <a:off x="4009029" y="4080463"/>
                  <a:ext cx="0" cy="950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Flowchart: Terminator 75"/>
                <p:cNvSpPr/>
                <p:nvPr/>
              </p:nvSpPr>
              <p:spPr>
                <a:xfrm>
                  <a:off x="1195764" y="3700909"/>
                  <a:ext cx="1600926" cy="380733"/>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Register new user</a:t>
                  </a:r>
                  <a:endParaRPr lang="en-US" sz="1200" dirty="0">
                    <a:ln>
                      <a:solidFill>
                        <a:schemeClr val="tx1"/>
                      </a:solidFill>
                    </a:ln>
                  </a:endParaRPr>
                </a:p>
              </p:txBody>
            </p:sp>
            <p:sp>
              <p:nvSpPr>
                <p:cNvPr id="80" name="Flowchart: Terminator 79"/>
                <p:cNvSpPr/>
                <p:nvPr/>
              </p:nvSpPr>
              <p:spPr>
                <a:xfrm>
                  <a:off x="81090" y="4430939"/>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First name</a:t>
                  </a:r>
                  <a:endParaRPr lang="en-US" sz="1200" dirty="0">
                    <a:ln>
                      <a:solidFill>
                        <a:schemeClr val="tx1"/>
                      </a:solidFill>
                    </a:ln>
                  </a:endParaRPr>
                </a:p>
              </p:txBody>
            </p:sp>
            <p:sp>
              <p:nvSpPr>
                <p:cNvPr id="85" name="Flowchart: Terminator 84"/>
                <p:cNvSpPr/>
                <p:nvPr/>
              </p:nvSpPr>
              <p:spPr>
                <a:xfrm>
                  <a:off x="80200" y="4819173"/>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Last name</a:t>
                  </a:r>
                  <a:endParaRPr lang="en-US" sz="1200" dirty="0">
                    <a:ln>
                      <a:solidFill>
                        <a:schemeClr val="tx1"/>
                      </a:solidFill>
                    </a:ln>
                  </a:endParaRPr>
                </a:p>
              </p:txBody>
            </p:sp>
            <p:cxnSp>
              <p:nvCxnSpPr>
                <p:cNvPr id="51" name="Straight Connector 50"/>
                <p:cNvCxnSpPr>
                  <a:stCxn id="76" idx="2"/>
                  <a:endCxn id="80" idx="3"/>
                </p:cNvCxnSpPr>
                <p:nvPr/>
              </p:nvCxnSpPr>
              <p:spPr>
                <a:xfrm flipH="1">
                  <a:off x="1340907" y="4081642"/>
                  <a:ext cx="655320" cy="513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6" idx="2"/>
                  <a:endCxn id="85" idx="3"/>
                </p:cNvCxnSpPr>
                <p:nvPr/>
              </p:nvCxnSpPr>
              <p:spPr>
                <a:xfrm flipH="1">
                  <a:off x="1340017" y="4081642"/>
                  <a:ext cx="656210" cy="9020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Flowchart: Terminator 86"/>
                <p:cNvSpPr/>
                <p:nvPr/>
              </p:nvSpPr>
              <p:spPr>
                <a:xfrm>
                  <a:off x="70170" y="5185507"/>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Username</a:t>
                  </a:r>
                  <a:endParaRPr lang="en-US" sz="1200" dirty="0">
                    <a:ln>
                      <a:solidFill>
                        <a:schemeClr val="tx1"/>
                      </a:solidFill>
                    </a:ln>
                  </a:endParaRPr>
                </a:p>
              </p:txBody>
            </p:sp>
            <p:cxnSp>
              <p:nvCxnSpPr>
                <p:cNvPr id="61" name="Straight Connector 60"/>
                <p:cNvCxnSpPr>
                  <a:stCxn id="76" idx="2"/>
                  <a:endCxn id="87" idx="3"/>
                </p:cNvCxnSpPr>
                <p:nvPr/>
              </p:nvCxnSpPr>
              <p:spPr>
                <a:xfrm flipH="1">
                  <a:off x="1329987" y="4081642"/>
                  <a:ext cx="666240" cy="126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Flowchart: Terminator 87"/>
                <p:cNvSpPr/>
                <p:nvPr/>
              </p:nvSpPr>
              <p:spPr>
                <a:xfrm>
                  <a:off x="80200" y="5550130"/>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D.O.B</a:t>
                  </a:r>
                  <a:endParaRPr lang="en-US" sz="1200" dirty="0">
                    <a:ln>
                      <a:solidFill>
                        <a:schemeClr val="tx1"/>
                      </a:solidFill>
                    </a:ln>
                  </a:endParaRPr>
                </a:p>
              </p:txBody>
            </p:sp>
            <p:sp>
              <p:nvSpPr>
                <p:cNvPr id="89" name="Flowchart: Terminator 88"/>
                <p:cNvSpPr/>
                <p:nvPr/>
              </p:nvSpPr>
              <p:spPr>
                <a:xfrm>
                  <a:off x="80200" y="5926382"/>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Mob No.</a:t>
                  </a:r>
                  <a:endParaRPr lang="en-US" sz="1200" dirty="0">
                    <a:ln>
                      <a:solidFill>
                        <a:schemeClr val="tx1"/>
                      </a:solidFill>
                    </a:ln>
                  </a:endParaRPr>
                </a:p>
              </p:txBody>
            </p:sp>
            <p:sp>
              <p:nvSpPr>
                <p:cNvPr id="93" name="Flowchart: Terminator 92"/>
                <p:cNvSpPr/>
                <p:nvPr/>
              </p:nvSpPr>
              <p:spPr>
                <a:xfrm>
                  <a:off x="80199" y="6318589"/>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Password</a:t>
                  </a:r>
                  <a:endParaRPr lang="en-US" sz="1200" dirty="0">
                    <a:ln>
                      <a:solidFill>
                        <a:schemeClr val="tx1"/>
                      </a:solidFill>
                    </a:ln>
                  </a:endParaRPr>
                </a:p>
              </p:txBody>
            </p:sp>
            <p:cxnSp>
              <p:nvCxnSpPr>
                <p:cNvPr id="90" name="Straight Connector 89"/>
                <p:cNvCxnSpPr>
                  <a:stCxn id="76" idx="2"/>
                  <a:endCxn id="88" idx="3"/>
                </p:cNvCxnSpPr>
                <p:nvPr/>
              </p:nvCxnSpPr>
              <p:spPr>
                <a:xfrm flipH="1">
                  <a:off x="1340017" y="4081642"/>
                  <a:ext cx="656210" cy="1633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76" idx="2"/>
                  <a:endCxn id="89" idx="3"/>
                </p:cNvCxnSpPr>
                <p:nvPr/>
              </p:nvCxnSpPr>
              <p:spPr>
                <a:xfrm flipH="1">
                  <a:off x="1340017" y="4081642"/>
                  <a:ext cx="656210" cy="2009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76" idx="2"/>
                  <a:endCxn id="93" idx="3"/>
                </p:cNvCxnSpPr>
                <p:nvPr/>
              </p:nvCxnSpPr>
              <p:spPr>
                <a:xfrm flipH="1">
                  <a:off x="1340016" y="4081642"/>
                  <a:ext cx="656211" cy="24014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Flowchart: Terminator 111"/>
                <p:cNvSpPr/>
                <p:nvPr/>
              </p:nvSpPr>
              <p:spPr>
                <a:xfrm>
                  <a:off x="8114238" y="3872034"/>
                  <a:ext cx="1600926" cy="416859"/>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Change Password</a:t>
                  </a:r>
                  <a:endParaRPr lang="en-US" sz="1200" dirty="0">
                    <a:ln>
                      <a:solidFill>
                        <a:schemeClr val="tx1"/>
                      </a:solidFill>
                    </a:ln>
                  </a:endParaRPr>
                </a:p>
              </p:txBody>
            </p:sp>
            <p:sp>
              <p:nvSpPr>
                <p:cNvPr id="114" name="Flowchart: Terminator 113"/>
                <p:cNvSpPr/>
                <p:nvPr/>
              </p:nvSpPr>
              <p:spPr>
                <a:xfrm>
                  <a:off x="10303319" y="6022054"/>
                  <a:ext cx="1600926" cy="416859"/>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a:solidFill>
                          <a:schemeClr val="tx1"/>
                        </a:solidFill>
                      </a:ln>
                    </a:rPr>
                    <a:t>Manage</a:t>
                  </a:r>
                  <a:endParaRPr lang="en-US" sz="1600" dirty="0">
                    <a:ln>
                      <a:solidFill>
                        <a:schemeClr val="tx1"/>
                      </a:solidFill>
                    </a:ln>
                  </a:endParaRPr>
                </a:p>
              </p:txBody>
            </p:sp>
            <p:cxnSp>
              <p:nvCxnSpPr>
                <p:cNvPr id="107" name="Straight Connector 106"/>
                <p:cNvCxnSpPr>
                  <a:stCxn id="112" idx="2"/>
                  <a:endCxn id="7" idx="0"/>
                </p:cNvCxnSpPr>
                <p:nvPr/>
              </p:nvCxnSpPr>
              <p:spPr>
                <a:xfrm>
                  <a:off x="8914701" y="4288893"/>
                  <a:ext cx="1028651" cy="660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 idx="0"/>
                  <a:endCxn id="13" idx="2"/>
                </p:cNvCxnSpPr>
                <p:nvPr/>
              </p:nvCxnSpPr>
              <p:spPr>
                <a:xfrm flipV="1">
                  <a:off x="9943352" y="4293215"/>
                  <a:ext cx="1169802" cy="655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7" idx="2"/>
                  <a:endCxn id="114" idx="0"/>
                </p:cNvCxnSpPr>
                <p:nvPr/>
              </p:nvCxnSpPr>
              <p:spPr>
                <a:xfrm>
                  <a:off x="9943352" y="5321380"/>
                  <a:ext cx="1160430" cy="700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lowchart: Terminator 130"/>
                <p:cNvSpPr/>
                <p:nvPr/>
              </p:nvSpPr>
              <p:spPr>
                <a:xfrm>
                  <a:off x="3196243" y="1652709"/>
                  <a:ext cx="1600926" cy="416859"/>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chemeClr val="tx1"/>
                        </a:solidFill>
                      </a:ln>
                    </a:rPr>
                    <a:t>Dashboard</a:t>
                  </a:r>
                  <a:endParaRPr lang="en-US" dirty="0">
                    <a:ln>
                      <a:solidFill>
                        <a:schemeClr val="tx1"/>
                      </a:solidFill>
                    </a:ln>
                  </a:endParaRPr>
                </a:p>
              </p:txBody>
            </p:sp>
            <p:cxnSp>
              <p:nvCxnSpPr>
                <p:cNvPr id="133" name="Straight Connector 132"/>
                <p:cNvCxnSpPr>
                  <a:stCxn id="59" idx="0"/>
                  <a:endCxn id="131" idx="2"/>
                </p:cNvCxnSpPr>
                <p:nvPr/>
              </p:nvCxnSpPr>
              <p:spPr>
                <a:xfrm flipH="1" flipV="1">
                  <a:off x="3996706" y="2069568"/>
                  <a:ext cx="12323" cy="1594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31" idx="1"/>
                  <a:endCxn id="136" idx="2"/>
                </p:cNvCxnSpPr>
                <p:nvPr/>
              </p:nvCxnSpPr>
              <p:spPr>
                <a:xfrm flipH="1" flipV="1">
                  <a:off x="1340016" y="1342867"/>
                  <a:ext cx="1856227" cy="518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8" name="Group 627"/>
                <p:cNvGrpSpPr/>
                <p:nvPr/>
              </p:nvGrpSpPr>
              <p:grpSpPr>
                <a:xfrm>
                  <a:off x="710107" y="555335"/>
                  <a:ext cx="2337056" cy="787532"/>
                  <a:chOff x="710107" y="555335"/>
                  <a:chExt cx="2337056" cy="787532"/>
                </a:xfrm>
              </p:grpSpPr>
              <p:sp>
                <p:nvSpPr>
                  <p:cNvPr id="136" name="Flowchart: Terminator 135"/>
                  <p:cNvSpPr/>
                  <p:nvPr/>
                </p:nvSpPr>
                <p:spPr>
                  <a:xfrm>
                    <a:off x="710107" y="1013823"/>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n>
                          <a:solidFill>
                            <a:schemeClr val="tx1"/>
                          </a:solidFill>
                        </a:ln>
                      </a:rPr>
                      <a:t>Total Posts</a:t>
                    </a:r>
                    <a:endParaRPr lang="en-US" sz="1200" dirty="0">
                      <a:ln>
                        <a:solidFill>
                          <a:schemeClr val="tx1"/>
                        </a:solidFill>
                      </a:ln>
                    </a:endParaRPr>
                  </a:p>
                </p:txBody>
              </p:sp>
              <p:sp>
                <p:nvSpPr>
                  <p:cNvPr id="91" name="Flowchart: Terminator 90"/>
                  <p:cNvSpPr/>
                  <p:nvPr/>
                </p:nvSpPr>
                <p:spPr>
                  <a:xfrm>
                    <a:off x="1787346" y="555335"/>
                    <a:ext cx="1259817" cy="329044"/>
                  </a:xfrm>
                  <a:prstGeom prst="flowChartTerminator">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n>
                          <a:solidFill>
                            <a:schemeClr val="tx1"/>
                          </a:solidFill>
                        </a:ln>
                      </a:rPr>
                      <a:t>About </a:t>
                    </a:r>
                    <a:r>
                      <a:rPr lang="en-US" sz="1400" dirty="0" smtClean="0">
                        <a:ln>
                          <a:solidFill>
                            <a:schemeClr val="tx1"/>
                          </a:solidFill>
                        </a:ln>
                      </a:rPr>
                      <a:t>Us</a:t>
                    </a:r>
                    <a:endParaRPr lang="en-US" sz="1400" dirty="0">
                      <a:ln>
                        <a:solidFill>
                          <a:schemeClr val="tx1"/>
                        </a:solidFill>
                      </a:ln>
                    </a:endParaRPr>
                  </a:p>
                </p:txBody>
              </p:sp>
            </p:grpSp>
            <p:sp>
              <p:nvSpPr>
                <p:cNvPr id="140" name="Flowchart: Terminator 139"/>
                <p:cNvSpPr/>
                <p:nvPr/>
              </p:nvSpPr>
              <p:spPr>
                <a:xfrm>
                  <a:off x="736777" y="2595080"/>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a:solidFill>
                          <a:schemeClr val="tx1"/>
                        </a:solidFill>
                      </a:ln>
                    </a:rPr>
                    <a:t>Post</a:t>
                  </a:r>
                  <a:endParaRPr lang="en-US" dirty="0">
                    <a:ln>
                      <a:solidFill>
                        <a:schemeClr val="tx1"/>
                      </a:solidFill>
                    </a:ln>
                  </a:endParaRPr>
                </a:p>
              </p:txBody>
            </p:sp>
            <p:sp>
              <p:nvSpPr>
                <p:cNvPr id="141" name="Flowchart: Terminator 140"/>
                <p:cNvSpPr/>
                <p:nvPr/>
              </p:nvSpPr>
              <p:spPr>
                <a:xfrm>
                  <a:off x="105236" y="2071272"/>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a:solidFill>
                          <a:schemeClr val="tx1"/>
                        </a:solidFill>
                      </a:ln>
                    </a:rPr>
                    <a:t>Following</a:t>
                  </a:r>
                  <a:endParaRPr lang="en-US" sz="1600" dirty="0">
                    <a:ln>
                      <a:solidFill>
                        <a:schemeClr val="tx1"/>
                      </a:solidFill>
                    </a:ln>
                  </a:endParaRPr>
                </a:p>
              </p:txBody>
            </p:sp>
            <p:sp>
              <p:nvSpPr>
                <p:cNvPr id="142" name="Flowchart: Terminator 141"/>
                <p:cNvSpPr/>
                <p:nvPr/>
              </p:nvSpPr>
              <p:spPr>
                <a:xfrm>
                  <a:off x="80199" y="1521581"/>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a:solidFill>
                          <a:schemeClr val="tx1"/>
                        </a:solidFill>
                      </a:ln>
                    </a:rPr>
                    <a:t>Followers</a:t>
                  </a:r>
                  <a:endParaRPr lang="en-US" sz="1400" dirty="0">
                    <a:ln>
                      <a:solidFill>
                        <a:schemeClr val="tx1"/>
                      </a:solidFill>
                    </a:ln>
                  </a:endParaRPr>
                </a:p>
              </p:txBody>
            </p:sp>
            <p:sp>
              <p:nvSpPr>
                <p:cNvPr id="143" name="Flowchart: Terminator 142"/>
                <p:cNvSpPr/>
                <p:nvPr/>
              </p:nvSpPr>
              <p:spPr>
                <a:xfrm>
                  <a:off x="7029634" y="2301816"/>
                  <a:ext cx="1724413" cy="413123"/>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chemeClr val="tx1"/>
                        </a:solidFill>
                      </a:ln>
                    </a:rPr>
                    <a:t>Over view</a:t>
                  </a:r>
                  <a:endParaRPr lang="en-US" dirty="0">
                    <a:ln>
                      <a:solidFill>
                        <a:schemeClr val="tx1"/>
                      </a:solidFill>
                    </a:ln>
                  </a:endParaRPr>
                </a:p>
              </p:txBody>
            </p:sp>
            <p:cxnSp>
              <p:nvCxnSpPr>
                <p:cNvPr id="145" name="Straight Connector 144"/>
                <p:cNvCxnSpPr>
                  <a:stCxn id="131" idx="1"/>
                  <a:endCxn id="142" idx="3"/>
                </p:cNvCxnSpPr>
                <p:nvPr/>
              </p:nvCxnSpPr>
              <p:spPr>
                <a:xfrm flipH="1" flipV="1">
                  <a:off x="1340016" y="1686103"/>
                  <a:ext cx="1856227" cy="175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1" idx="1"/>
                </p:cNvCxnSpPr>
                <p:nvPr/>
              </p:nvCxnSpPr>
              <p:spPr>
                <a:xfrm flipH="1">
                  <a:off x="1385502" y="1861139"/>
                  <a:ext cx="1810741" cy="3628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31" idx="1"/>
                  <a:endCxn id="140" idx="0"/>
                </p:cNvCxnSpPr>
                <p:nvPr/>
              </p:nvCxnSpPr>
              <p:spPr>
                <a:xfrm flipH="1">
                  <a:off x="1366686" y="1861139"/>
                  <a:ext cx="1829557" cy="733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Flowchart: Terminator 158"/>
                <p:cNvSpPr/>
                <p:nvPr/>
              </p:nvSpPr>
              <p:spPr>
                <a:xfrm>
                  <a:off x="9055125" y="1853099"/>
                  <a:ext cx="3096669" cy="363752"/>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chemeClr val="tx1"/>
                        </a:solidFill>
                      </a:ln>
                    </a:rPr>
                    <a:t>Total no. of following</a:t>
                  </a:r>
                  <a:endParaRPr lang="en-US" dirty="0">
                    <a:ln>
                      <a:solidFill>
                        <a:schemeClr val="tx1"/>
                      </a:solidFill>
                    </a:ln>
                  </a:endParaRPr>
                </a:p>
              </p:txBody>
            </p:sp>
            <p:sp>
              <p:nvSpPr>
                <p:cNvPr id="163" name="Flowchart: Terminator 162"/>
                <p:cNvSpPr/>
                <p:nvPr/>
              </p:nvSpPr>
              <p:spPr>
                <a:xfrm>
                  <a:off x="9069940" y="2334270"/>
                  <a:ext cx="3099217" cy="363752"/>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Total no. of </a:t>
                  </a:r>
                  <a:r>
                    <a:rPr lang="en-US" dirty="0" smtClean="0">
                      <a:ln>
                        <a:solidFill>
                          <a:schemeClr val="tx1"/>
                        </a:solidFill>
                      </a:ln>
                    </a:rPr>
                    <a:t>followers</a:t>
                  </a:r>
                  <a:endParaRPr lang="en-US" dirty="0">
                    <a:ln>
                      <a:solidFill>
                        <a:schemeClr val="tx1"/>
                      </a:solidFill>
                    </a:ln>
                  </a:endParaRPr>
                </a:p>
              </p:txBody>
            </p:sp>
            <p:sp>
              <p:nvSpPr>
                <p:cNvPr id="165" name="Flowchart: Terminator 164"/>
                <p:cNvSpPr/>
                <p:nvPr/>
              </p:nvSpPr>
              <p:spPr>
                <a:xfrm>
                  <a:off x="9220458" y="2866586"/>
                  <a:ext cx="2931336" cy="334593"/>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Total no. of </a:t>
                  </a:r>
                  <a:r>
                    <a:rPr lang="en-US" dirty="0" smtClean="0">
                      <a:ln>
                        <a:solidFill>
                          <a:schemeClr val="tx1"/>
                        </a:solidFill>
                      </a:ln>
                    </a:rPr>
                    <a:t>posts</a:t>
                  </a:r>
                  <a:endParaRPr lang="en-US" dirty="0">
                    <a:ln>
                      <a:solidFill>
                        <a:schemeClr val="tx1"/>
                      </a:solidFill>
                    </a:ln>
                  </a:endParaRPr>
                </a:p>
              </p:txBody>
            </p:sp>
            <p:cxnSp>
              <p:nvCxnSpPr>
                <p:cNvPr id="168" name="Straight Connector 167"/>
                <p:cNvCxnSpPr>
                  <a:stCxn id="143" idx="3"/>
                  <a:endCxn id="159" idx="1"/>
                </p:cNvCxnSpPr>
                <p:nvPr/>
              </p:nvCxnSpPr>
              <p:spPr>
                <a:xfrm flipV="1">
                  <a:off x="8754047" y="2034975"/>
                  <a:ext cx="301078" cy="4734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43" idx="3"/>
                  <a:endCxn id="163" idx="1"/>
                </p:cNvCxnSpPr>
                <p:nvPr/>
              </p:nvCxnSpPr>
              <p:spPr>
                <a:xfrm>
                  <a:off x="8754047" y="2508378"/>
                  <a:ext cx="315893" cy="7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43" idx="3"/>
                  <a:endCxn id="165" idx="1"/>
                </p:cNvCxnSpPr>
                <p:nvPr/>
              </p:nvCxnSpPr>
              <p:spPr>
                <a:xfrm>
                  <a:off x="8754047" y="2508378"/>
                  <a:ext cx="466411" cy="525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lowchart: Decision 1"/>
                <p:cNvSpPr/>
                <p:nvPr/>
              </p:nvSpPr>
              <p:spPr>
                <a:xfrm>
                  <a:off x="3210233" y="2619013"/>
                  <a:ext cx="1571305" cy="668081"/>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ln>
                        <a:solidFill>
                          <a:schemeClr val="tx1"/>
                        </a:solidFill>
                      </a:ln>
                    </a:rPr>
                    <a:t>See Users Account</a:t>
                  </a:r>
                  <a:endParaRPr lang="en-US" sz="1050" dirty="0">
                    <a:ln>
                      <a:solidFill>
                        <a:schemeClr val="tx1"/>
                      </a:solidFill>
                    </a:ln>
                  </a:endParaRPr>
                </a:p>
              </p:txBody>
            </p:sp>
            <p:sp>
              <p:nvSpPr>
                <p:cNvPr id="81" name="Flowchart: Terminator 80"/>
                <p:cNvSpPr/>
                <p:nvPr/>
              </p:nvSpPr>
              <p:spPr>
                <a:xfrm>
                  <a:off x="2068573" y="2595080"/>
                  <a:ext cx="1259817" cy="329044"/>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n>
                        <a:solidFill>
                          <a:schemeClr val="tx1"/>
                        </a:solidFill>
                      </a:ln>
                    </a:rPr>
                    <a:t>User Profile</a:t>
                  </a:r>
                  <a:endParaRPr lang="en-US" sz="1400" dirty="0">
                    <a:ln>
                      <a:solidFill>
                        <a:schemeClr val="tx1"/>
                      </a:solidFill>
                    </a:ln>
                  </a:endParaRPr>
                </a:p>
              </p:txBody>
            </p:sp>
            <p:sp>
              <p:nvSpPr>
                <p:cNvPr id="97" name="Flowchart: Decision 96"/>
                <p:cNvSpPr/>
                <p:nvPr/>
              </p:nvSpPr>
              <p:spPr>
                <a:xfrm>
                  <a:off x="5114413" y="2134241"/>
                  <a:ext cx="1414858" cy="780410"/>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smtClean="0">
                      <a:ln>
                        <a:solidFill>
                          <a:schemeClr val="tx1"/>
                        </a:solidFill>
                      </a:ln>
                    </a:rPr>
                    <a:t>See Quick Overview</a:t>
                  </a:r>
                  <a:endParaRPr lang="en-US" sz="800" dirty="0">
                    <a:ln>
                      <a:solidFill>
                        <a:schemeClr val="tx1"/>
                      </a:solidFill>
                    </a:ln>
                  </a:endParaRPr>
                </a:p>
              </p:txBody>
            </p:sp>
          </p:grpSp>
          <p:cxnSp>
            <p:nvCxnSpPr>
              <p:cNvPr id="6" name="Straight Arrow Connector 5"/>
              <p:cNvCxnSpPr>
                <a:stCxn id="7" idx="1"/>
                <a:endCxn id="3" idx="3"/>
              </p:cNvCxnSpPr>
              <p:nvPr/>
            </p:nvCxnSpPr>
            <p:spPr>
              <a:xfrm flipH="1">
                <a:off x="4643473" y="5135150"/>
                <a:ext cx="4365048" cy="2157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0" name="Flowchart: Decision 9"/>
              <p:cNvSpPr/>
              <p:nvPr/>
            </p:nvSpPr>
            <p:spPr>
              <a:xfrm>
                <a:off x="5765800" y="4978400"/>
                <a:ext cx="1651000" cy="355600"/>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ln>
                      <a:solidFill>
                        <a:schemeClr val="tx1"/>
                      </a:solidFill>
                    </a:ln>
                  </a:rPr>
                  <a:t>Manage user</a:t>
                </a:r>
                <a:endParaRPr lang="en-US" sz="1050" dirty="0">
                  <a:ln>
                    <a:solidFill>
                      <a:schemeClr val="tx1"/>
                    </a:solidFill>
                  </a:ln>
                </a:endParaRPr>
              </a:p>
            </p:txBody>
          </p:sp>
        </p:grpSp>
        <p:cxnSp>
          <p:nvCxnSpPr>
            <p:cNvPr id="26" name="Straight Connector 25"/>
            <p:cNvCxnSpPr>
              <a:stCxn id="91" idx="2"/>
              <a:endCxn id="131" idx="1"/>
            </p:cNvCxnSpPr>
            <p:nvPr/>
          </p:nvCxnSpPr>
          <p:spPr>
            <a:xfrm>
              <a:off x="2417255" y="1138379"/>
              <a:ext cx="778988" cy="976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31" idx="1"/>
              <a:endCxn id="81" idx="0"/>
            </p:cNvCxnSpPr>
            <p:nvPr/>
          </p:nvCxnSpPr>
          <p:spPr>
            <a:xfrm flipH="1">
              <a:off x="2698482" y="2115139"/>
              <a:ext cx="497761" cy="733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Flowchart: Terminator 101"/>
            <p:cNvSpPr/>
            <p:nvPr/>
          </p:nvSpPr>
          <p:spPr>
            <a:xfrm>
              <a:off x="6012813" y="749614"/>
              <a:ext cx="1600926" cy="432217"/>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a:solidFill>
                      <a:schemeClr val="tx1"/>
                    </a:solidFill>
                  </a:ln>
                </a:rPr>
                <a:t>Charts</a:t>
              </a:r>
              <a:endParaRPr lang="en-US" dirty="0">
                <a:ln>
                  <a:solidFill>
                    <a:schemeClr val="tx1"/>
                  </a:solidFill>
                </a:ln>
              </a:endParaRPr>
            </a:p>
          </p:txBody>
        </p:sp>
        <p:cxnSp>
          <p:nvCxnSpPr>
            <p:cNvPr id="37" name="Elbow Connector 36"/>
            <p:cNvCxnSpPr>
              <a:stCxn id="131" idx="0"/>
              <a:endCxn id="102" idx="1"/>
            </p:cNvCxnSpPr>
            <p:nvPr/>
          </p:nvCxnSpPr>
          <p:spPr>
            <a:xfrm rot="5400000" flipH="1" flipV="1">
              <a:off x="4534266" y="428163"/>
              <a:ext cx="940986" cy="2016107"/>
            </a:xfrm>
            <a:prstGeom prst="bentConnector2">
              <a:avLst/>
            </a:prstGeom>
          </p:spPr>
          <p:style>
            <a:lnRef idx="1">
              <a:schemeClr val="dk1"/>
            </a:lnRef>
            <a:fillRef idx="0">
              <a:schemeClr val="dk1"/>
            </a:fillRef>
            <a:effectRef idx="0">
              <a:schemeClr val="dk1"/>
            </a:effectRef>
            <a:fontRef idx="minor">
              <a:schemeClr val="tx1"/>
            </a:fontRef>
          </p:style>
        </p:cxnSp>
        <p:sp>
          <p:nvSpPr>
            <p:cNvPr id="116" name="Flowchart: Terminator 115"/>
            <p:cNvSpPr/>
            <p:nvPr/>
          </p:nvSpPr>
          <p:spPr>
            <a:xfrm>
              <a:off x="7441541" y="1545769"/>
              <a:ext cx="1259817" cy="329044"/>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n>
                    <a:solidFill>
                      <a:schemeClr val="tx1"/>
                    </a:solidFill>
                  </a:ln>
                </a:rPr>
                <a:t>Posts </a:t>
              </a:r>
              <a:r>
                <a:rPr lang="en-US" sz="1400" dirty="0">
                  <a:ln>
                    <a:solidFill>
                      <a:schemeClr val="tx1"/>
                    </a:solidFill>
                  </a:ln>
                </a:rPr>
                <a:t>Chart</a:t>
              </a:r>
            </a:p>
          </p:txBody>
        </p:sp>
        <p:sp>
          <p:nvSpPr>
            <p:cNvPr id="120" name="Flowchart: Terminator 119"/>
            <p:cNvSpPr/>
            <p:nvPr/>
          </p:nvSpPr>
          <p:spPr>
            <a:xfrm>
              <a:off x="8683535" y="1163342"/>
              <a:ext cx="1259817" cy="329044"/>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n>
                    <a:solidFill>
                      <a:schemeClr val="tx1"/>
                    </a:solidFill>
                  </a:ln>
                </a:rPr>
                <a:t>Likes Chart</a:t>
              </a:r>
              <a:endParaRPr lang="en-US" sz="1200" dirty="0">
                <a:ln>
                  <a:solidFill>
                    <a:schemeClr val="tx1"/>
                  </a:solidFill>
                </a:ln>
              </a:endParaRPr>
            </a:p>
          </p:txBody>
        </p:sp>
        <p:sp>
          <p:nvSpPr>
            <p:cNvPr id="121" name="Flowchart: Terminator 120"/>
            <p:cNvSpPr/>
            <p:nvPr/>
          </p:nvSpPr>
          <p:spPr>
            <a:xfrm>
              <a:off x="8701358" y="617552"/>
              <a:ext cx="1259817" cy="329044"/>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ln>
                    <a:solidFill>
                      <a:schemeClr val="tx1"/>
                    </a:solidFill>
                  </a:ln>
                </a:rPr>
                <a:t>Following </a:t>
              </a:r>
              <a:r>
                <a:rPr lang="en-US" sz="1100" dirty="0">
                  <a:ln>
                    <a:solidFill>
                      <a:schemeClr val="tx1"/>
                    </a:solidFill>
                  </a:ln>
                </a:rPr>
                <a:t>Chart</a:t>
              </a:r>
            </a:p>
          </p:txBody>
        </p:sp>
        <p:sp>
          <p:nvSpPr>
            <p:cNvPr id="122" name="Flowchart: Terminator 121"/>
            <p:cNvSpPr/>
            <p:nvPr/>
          </p:nvSpPr>
          <p:spPr>
            <a:xfrm>
              <a:off x="7441541" y="189155"/>
              <a:ext cx="1259817" cy="329044"/>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smtClean="0">
                  <a:ln>
                    <a:solidFill>
                      <a:schemeClr val="tx1"/>
                    </a:solidFill>
                  </a:ln>
                </a:rPr>
                <a:t>Followers Chart</a:t>
              </a:r>
              <a:endParaRPr lang="en-US" sz="1100" dirty="0">
                <a:ln>
                  <a:solidFill>
                    <a:schemeClr val="tx1"/>
                  </a:solidFill>
                </a:ln>
              </a:endParaRPr>
            </a:p>
          </p:txBody>
        </p:sp>
        <p:sp>
          <p:nvSpPr>
            <p:cNvPr id="144" name="Flowchart: Decision 143"/>
            <p:cNvSpPr/>
            <p:nvPr/>
          </p:nvSpPr>
          <p:spPr>
            <a:xfrm>
              <a:off x="4372570" y="659700"/>
              <a:ext cx="1204887" cy="629998"/>
            </a:xfrm>
            <a:prstGeom prst="flowChartDecision">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900" dirty="0" smtClean="0">
                  <a:ln>
                    <a:solidFill>
                      <a:schemeClr val="tx1"/>
                    </a:solidFill>
                  </a:ln>
                </a:rPr>
                <a:t>See users Growth</a:t>
              </a:r>
              <a:endParaRPr lang="en-US" sz="900" dirty="0">
                <a:ln>
                  <a:solidFill>
                    <a:schemeClr val="tx1"/>
                  </a:solidFill>
                </a:ln>
              </a:endParaRPr>
            </a:p>
          </p:txBody>
        </p:sp>
        <p:cxnSp>
          <p:nvCxnSpPr>
            <p:cNvPr id="101" name="Straight Connector 100"/>
            <p:cNvCxnSpPr>
              <a:stCxn id="102" idx="3"/>
              <a:endCxn id="122" idx="1"/>
            </p:cNvCxnSpPr>
            <p:nvPr/>
          </p:nvCxnSpPr>
          <p:spPr>
            <a:xfrm flipH="1" flipV="1">
              <a:off x="7441541" y="353677"/>
              <a:ext cx="172198" cy="612046"/>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p:cNvCxnSpPr>
              <a:stCxn id="102" idx="3"/>
              <a:endCxn id="121" idx="1"/>
            </p:cNvCxnSpPr>
            <p:nvPr/>
          </p:nvCxnSpPr>
          <p:spPr>
            <a:xfrm flipV="1">
              <a:off x="7613739" y="782074"/>
              <a:ext cx="1087619" cy="183649"/>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Connector 107"/>
            <p:cNvCxnSpPr>
              <a:stCxn id="102" idx="3"/>
              <a:endCxn id="120" idx="1"/>
            </p:cNvCxnSpPr>
            <p:nvPr/>
          </p:nvCxnSpPr>
          <p:spPr>
            <a:xfrm>
              <a:off x="7613739" y="965723"/>
              <a:ext cx="1069796" cy="362141"/>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p:cNvCxnSpPr>
              <a:stCxn id="102" idx="3"/>
              <a:endCxn id="116" idx="1"/>
            </p:cNvCxnSpPr>
            <p:nvPr/>
          </p:nvCxnSpPr>
          <p:spPr>
            <a:xfrm flipH="1">
              <a:off x="7441541" y="965723"/>
              <a:ext cx="172198" cy="744568"/>
            </a:xfrm>
            <a:prstGeom prst="line">
              <a:avLst/>
            </a:prstGeom>
          </p:spPr>
          <p:style>
            <a:lnRef idx="1">
              <a:schemeClr val="dk1"/>
            </a:lnRef>
            <a:fillRef idx="0">
              <a:schemeClr val="dk1"/>
            </a:fillRef>
            <a:effectRef idx="0">
              <a:schemeClr val="dk1"/>
            </a:effectRef>
            <a:fontRef idx="minor">
              <a:schemeClr val="tx1"/>
            </a:fontRef>
          </p:style>
        </p:cxnSp>
      </p:grpSp>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5424547"/>
            <a:ext cx="805897" cy="793546"/>
          </a:xfrm>
          <a:prstGeom prst="rect">
            <a:avLst/>
          </a:prstGeom>
        </p:spPr>
      </p:pic>
    </p:spTree>
    <p:extLst>
      <p:ext uri="{BB962C8B-B14F-4D97-AF65-F5344CB8AC3E}">
        <p14:creationId xmlns:p14="http://schemas.microsoft.com/office/powerpoint/2010/main" val="539500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1651119"/>
            <a:ext cx="8825657" cy="1915647"/>
          </a:xfrm>
        </p:spPr>
        <p:txBody>
          <a:bodyPr/>
          <a:lstStyle/>
          <a:p>
            <a:r>
              <a:rPr lang="en-US" sz="4200" dirty="0" smtClean="0">
                <a:solidFill>
                  <a:schemeClr val="tx1"/>
                </a:solidFill>
              </a:rPr>
              <a:t>7. Data Flow Diagram</a:t>
            </a:r>
            <a:endParaRPr lang="en-US" sz="4200" dirty="0">
              <a:solidFill>
                <a:schemeClr val="tx1"/>
              </a:solidFill>
            </a:endParaRPr>
          </a:p>
        </p:txBody>
      </p:sp>
      <p:sp>
        <p:nvSpPr>
          <p:cNvPr id="3" name="Text Placeholder 2"/>
          <p:cNvSpPr>
            <a:spLocks noGrp="1"/>
          </p:cNvSpPr>
          <p:nvPr>
            <p:ph type="body" idx="1"/>
          </p:nvPr>
        </p:nvSpPr>
        <p:spPr>
          <a:xfrm>
            <a:off x="1154954" y="3850102"/>
            <a:ext cx="8825658" cy="860400"/>
          </a:xfrm>
        </p:spPr>
        <p:txBody>
          <a:bodyPr>
            <a:normAutofit/>
          </a:bodyPr>
          <a:lstStyle/>
          <a:p>
            <a:pPr algn="ctr"/>
            <a:r>
              <a:rPr lang="en-US" sz="3200" dirty="0" smtClean="0">
                <a:solidFill>
                  <a:schemeClr val="tx1"/>
                </a:solidFill>
              </a:rPr>
              <a:t>Context Level DFD</a:t>
            </a:r>
            <a:endParaRPr lang="en-US" sz="3200" dirty="0">
              <a:solidFill>
                <a:schemeClr val="tx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326391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55430" y="1275008"/>
            <a:ext cx="10910554" cy="3761151"/>
            <a:chOff x="255430" y="1275008"/>
            <a:chExt cx="10910554" cy="3761151"/>
          </a:xfrm>
        </p:grpSpPr>
        <p:sp>
          <p:nvSpPr>
            <p:cNvPr id="2" name="Oval 1"/>
            <p:cNvSpPr/>
            <p:nvPr/>
          </p:nvSpPr>
          <p:spPr>
            <a:xfrm>
              <a:off x="4925095" y="2363272"/>
              <a:ext cx="1571223" cy="159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9787944" y="2627288"/>
              <a:ext cx="1378039" cy="10689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5430" y="2627288"/>
              <a:ext cx="1378039" cy="10689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Elbow Connector 38"/>
            <p:cNvCxnSpPr/>
            <p:nvPr/>
          </p:nvCxnSpPr>
          <p:spPr>
            <a:xfrm rot="16200000" flipH="1" flipV="1">
              <a:off x="3034749" y="506843"/>
              <a:ext cx="30144" cy="4210745"/>
            </a:xfrm>
            <a:prstGeom prst="bentConnector3">
              <a:avLst>
                <a:gd name="adj1" fmla="val -5293966"/>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 idx="2"/>
              <a:endCxn id="2" idx="3"/>
            </p:cNvCxnSpPr>
            <p:nvPr/>
          </p:nvCxnSpPr>
          <p:spPr>
            <a:xfrm rot="16200000" flipH="1">
              <a:off x="3034750" y="1605934"/>
              <a:ext cx="30145" cy="4210745"/>
            </a:xfrm>
            <a:prstGeom prst="bentConnector3">
              <a:avLst>
                <a:gd name="adj1" fmla="val 569285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 idx="0"/>
              <a:endCxn id="2" idx="7"/>
            </p:cNvCxnSpPr>
            <p:nvPr/>
          </p:nvCxnSpPr>
          <p:spPr>
            <a:xfrm rot="16200000" flipV="1">
              <a:off x="8356519" y="506843"/>
              <a:ext cx="30144" cy="4210746"/>
            </a:xfrm>
            <a:prstGeom prst="bentConnector3">
              <a:avLst>
                <a:gd name="adj1" fmla="val 5351237"/>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rot="5400000" flipH="1" flipV="1">
              <a:off x="8356519" y="1605935"/>
              <a:ext cx="30145" cy="4210746"/>
            </a:xfrm>
            <a:prstGeom prst="bentConnector3">
              <a:avLst>
                <a:gd name="adj1" fmla="val -537924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Isosceles Triangle 50"/>
            <p:cNvSpPr/>
            <p:nvPr/>
          </p:nvSpPr>
          <p:spPr>
            <a:xfrm rot="10578052">
              <a:off x="5084041" y="2489974"/>
              <a:ext cx="142304" cy="1076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p:cNvSpPr/>
            <p:nvPr/>
          </p:nvSpPr>
          <p:spPr>
            <a:xfrm rot="11021948" flipH="1">
              <a:off x="882026" y="3699723"/>
              <a:ext cx="124842" cy="9190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rot="10578052">
              <a:off x="6230211" y="2519093"/>
              <a:ext cx="143999" cy="10599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11021948" flipH="1">
              <a:off x="10443852" y="3705782"/>
              <a:ext cx="132832" cy="101114"/>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5155193" y="2627288"/>
              <a:ext cx="1111024" cy="954107"/>
            </a:xfrm>
            <a:prstGeom prst="rect">
              <a:avLst/>
            </a:prstGeom>
            <a:noFill/>
          </p:spPr>
          <p:txBody>
            <a:bodyPr wrap="square" rtlCol="0">
              <a:spAutoFit/>
            </a:bodyPr>
            <a:lstStyle/>
            <a:p>
              <a:pPr algn="ctr"/>
              <a:r>
                <a:rPr lang="en-US" sz="1400" dirty="0" smtClean="0"/>
                <a:t>0.0</a:t>
              </a:r>
            </a:p>
            <a:p>
              <a:pPr algn="ctr"/>
              <a:r>
                <a:rPr lang="en-US" sz="1400" dirty="0" smtClean="0"/>
                <a:t>SOCIAL </a:t>
              </a:r>
            </a:p>
            <a:p>
              <a:pPr algn="ctr"/>
              <a:r>
                <a:rPr lang="en-US" sz="1400" dirty="0" smtClean="0"/>
                <a:t>MEDIA </a:t>
              </a:r>
            </a:p>
            <a:p>
              <a:pPr algn="ctr"/>
              <a:r>
                <a:rPr lang="en-US" sz="1400" dirty="0" smtClean="0"/>
                <a:t>ASSISTANT</a:t>
              </a:r>
              <a:endParaRPr lang="en-US" sz="1400" dirty="0"/>
            </a:p>
          </p:txBody>
        </p:sp>
        <p:sp>
          <p:nvSpPr>
            <p:cNvPr id="57" name="TextBox 56"/>
            <p:cNvSpPr txBox="1"/>
            <p:nvPr/>
          </p:nvSpPr>
          <p:spPr>
            <a:xfrm>
              <a:off x="9787944" y="2729782"/>
              <a:ext cx="1378040" cy="646331"/>
            </a:xfrm>
            <a:prstGeom prst="rect">
              <a:avLst/>
            </a:prstGeom>
            <a:noFill/>
          </p:spPr>
          <p:txBody>
            <a:bodyPr wrap="square" rtlCol="0">
              <a:spAutoFit/>
            </a:bodyPr>
            <a:lstStyle/>
            <a:p>
              <a:pPr algn="ctr"/>
              <a:endParaRPr lang="en-US" dirty="0" smtClean="0"/>
            </a:p>
            <a:p>
              <a:pPr algn="ctr"/>
              <a:r>
                <a:rPr lang="en-US" dirty="0" smtClean="0"/>
                <a:t>User</a:t>
              </a:r>
              <a:endParaRPr lang="en-US" dirty="0"/>
            </a:p>
          </p:txBody>
        </p:sp>
        <p:sp>
          <p:nvSpPr>
            <p:cNvPr id="59" name="TextBox 58"/>
            <p:cNvSpPr txBox="1"/>
            <p:nvPr/>
          </p:nvSpPr>
          <p:spPr>
            <a:xfrm>
              <a:off x="255430" y="2726612"/>
              <a:ext cx="1378039" cy="646331"/>
            </a:xfrm>
            <a:prstGeom prst="rect">
              <a:avLst/>
            </a:prstGeom>
            <a:noFill/>
          </p:spPr>
          <p:txBody>
            <a:bodyPr wrap="square" rtlCol="0">
              <a:spAutoFit/>
            </a:bodyPr>
            <a:lstStyle/>
            <a:p>
              <a:pPr algn="ctr"/>
              <a:endParaRPr lang="en-US" dirty="0" smtClean="0"/>
            </a:p>
            <a:p>
              <a:pPr algn="ctr"/>
              <a:r>
                <a:rPr lang="en-US" dirty="0" smtClean="0"/>
                <a:t>Admin</a:t>
              </a:r>
              <a:endParaRPr lang="en-US" dirty="0"/>
            </a:p>
          </p:txBody>
        </p:sp>
        <p:sp>
          <p:nvSpPr>
            <p:cNvPr id="60" name="TextBox 59"/>
            <p:cNvSpPr txBox="1"/>
            <p:nvPr/>
          </p:nvSpPr>
          <p:spPr>
            <a:xfrm>
              <a:off x="944448" y="1275008"/>
              <a:ext cx="1682842" cy="830997"/>
            </a:xfrm>
            <a:prstGeom prst="rect">
              <a:avLst/>
            </a:prstGeom>
            <a:noFill/>
          </p:spPr>
          <p:txBody>
            <a:bodyPr wrap="square" rtlCol="0">
              <a:spAutoFit/>
            </a:bodyPr>
            <a:lstStyle/>
            <a:p>
              <a:r>
                <a:rPr lang="en-US" sz="1600" dirty="0" smtClean="0"/>
                <a:t>Admin</a:t>
              </a:r>
            </a:p>
            <a:p>
              <a:r>
                <a:rPr lang="en-US" sz="1600" dirty="0" smtClean="0"/>
                <a:t>Profile</a:t>
              </a:r>
            </a:p>
            <a:p>
              <a:r>
                <a:rPr lang="en-US" sz="1600" dirty="0" smtClean="0"/>
                <a:t>Information</a:t>
              </a:r>
              <a:endParaRPr lang="en-US" sz="1600" dirty="0"/>
            </a:p>
          </p:txBody>
        </p:sp>
        <p:sp>
          <p:nvSpPr>
            <p:cNvPr id="62" name="TextBox 61"/>
            <p:cNvSpPr txBox="1"/>
            <p:nvPr/>
          </p:nvSpPr>
          <p:spPr>
            <a:xfrm>
              <a:off x="3837904" y="4205162"/>
              <a:ext cx="1317289" cy="830997"/>
            </a:xfrm>
            <a:prstGeom prst="rect">
              <a:avLst/>
            </a:prstGeom>
            <a:noFill/>
          </p:spPr>
          <p:txBody>
            <a:bodyPr wrap="square" rtlCol="0">
              <a:spAutoFit/>
            </a:bodyPr>
            <a:lstStyle/>
            <a:p>
              <a:pPr algn="r"/>
              <a:r>
                <a:rPr lang="en-US" sz="1600" dirty="0" smtClean="0"/>
                <a:t>Admin</a:t>
              </a:r>
            </a:p>
            <a:p>
              <a:pPr algn="r"/>
              <a:r>
                <a:rPr lang="en-US" sz="1600" dirty="0" smtClean="0"/>
                <a:t>Login</a:t>
              </a:r>
            </a:p>
            <a:p>
              <a:pPr algn="r"/>
              <a:r>
                <a:rPr lang="en-US" sz="1600" dirty="0" smtClean="0"/>
                <a:t>Details</a:t>
              </a:r>
              <a:endParaRPr lang="en-US" sz="1600" dirty="0"/>
            </a:p>
          </p:txBody>
        </p:sp>
        <p:sp>
          <p:nvSpPr>
            <p:cNvPr id="63" name="TextBox 62"/>
            <p:cNvSpPr txBox="1"/>
            <p:nvPr/>
          </p:nvSpPr>
          <p:spPr>
            <a:xfrm>
              <a:off x="9066727" y="1323465"/>
              <a:ext cx="1405646" cy="830997"/>
            </a:xfrm>
            <a:prstGeom prst="rect">
              <a:avLst/>
            </a:prstGeom>
            <a:noFill/>
          </p:spPr>
          <p:txBody>
            <a:bodyPr wrap="square" rtlCol="0">
              <a:spAutoFit/>
            </a:bodyPr>
            <a:lstStyle/>
            <a:p>
              <a:pPr algn="r"/>
              <a:r>
                <a:rPr lang="en-US" sz="1600" dirty="0" smtClean="0"/>
                <a:t>User</a:t>
              </a:r>
            </a:p>
            <a:p>
              <a:pPr algn="r"/>
              <a:r>
                <a:rPr lang="en-US" sz="1600" dirty="0" smtClean="0"/>
                <a:t>Login </a:t>
              </a:r>
            </a:p>
            <a:p>
              <a:pPr algn="r"/>
              <a:r>
                <a:rPr lang="en-US" sz="1600" dirty="0" smtClean="0"/>
                <a:t>Detail</a:t>
              </a:r>
              <a:endParaRPr lang="en-US" sz="1600" dirty="0"/>
            </a:p>
          </p:txBody>
        </p:sp>
        <p:sp>
          <p:nvSpPr>
            <p:cNvPr id="64" name="TextBox 63"/>
            <p:cNvSpPr txBox="1"/>
            <p:nvPr/>
          </p:nvSpPr>
          <p:spPr>
            <a:xfrm>
              <a:off x="6266217" y="4205162"/>
              <a:ext cx="1409591" cy="830997"/>
            </a:xfrm>
            <a:prstGeom prst="rect">
              <a:avLst/>
            </a:prstGeom>
            <a:noFill/>
          </p:spPr>
          <p:txBody>
            <a:bodyPr wrap="square" rtlCol="0">
              <a:spAutoFit/>
            </a:bodyPr>
            <a:lstStyle/>
            <a:p>
              <a:r>
                <a:rPr lang="en-US" sz="1600" dirty="0" smtClean="0"/>
                <a:t>User </a:t>
              </a:r>
            </a:p>
            <a:p>
              <a:r>
                <a:rPr lang="en-US" sz="1600" dirty="0" smtClean="0"/>
                <a:t>Profile</a:t>
              </a:r>
            </a:p>
            <a:p>
              <a:r>
                <a:rPr lang="en-US" sz="1600" dirty="0" smtClean="0"/>
                <a:t>Information</a:t>
              </a:r>
              <a:endParaRPr lang="en-US" sz="1600" dirty="0"/>
            </a:p>
          </p:txBody>
        </p:sp>
      </p:gr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227394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6" y="2526217"/>
            <a:ext cx="9404723" cy="1400530"/>
          </a:xfrm>
        </p:spPr>
        <p:txBody>
          <a:bodyPr/>
          <a:lstStyle/>
          <a:p>
            <a:pPr algn="ctr"/>
            <a:r>
              <a:rPr lang="en-US" sz="3200" dirty="0" smtClean="0">
                <a:solidFill>
                  <a:schemeClr val="tx1"/>
                </a:solidFill>
              </a:rPr>
              <a:t>DFD (Admin)</a:t>
            </a:r>
            <a:endParaRPr lang="en-US" sz="3200"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488617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9194" y="405090"/>
            <a:ext cx="8522405" cy="645291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882682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2290"/>
          </a:xfrm>
        </p:spPr>
        <p:txBody>
          <a:bodyPr/>
          <a:lstStyle/>
          <a:p>
            <a:r>
              <a:rPr lang="en-US" dirty="0" smtClean="0">
                <a:solidFill>
                  <a:schemeClr val="tx1"/>
                </a:solidFill>
              </a:rPr>
              <a:t>1.Project Profile</a:t>
            </a:r>
            <a:r>
              <a:rPr lang="en-US" dirty="0" smtClean="0"/>
              <a:t/>
            </a:r>
            <a:br>
              <a:rPr lang="en-US" dirty="0" smtClean="0"/>
            </a:br>
            <a:endParaRPr lang="en-US" dirty="0"/>
          </a:p>
        </p:txBody>
      </p:sp>
      <p:sp>
        <p:nvSpPr>
          <p:cNvPr id="3" name="Content Placeholder 2"/>
          <p:cNvSpPr>
            <a:spLocks noGrp="1"/>
          </p:cNvSpPr>
          <p:nvPr>
            <p:ph idx="1"/>
          </p:nvPr>
        </p:nvSpPr>
        <p:spPr>
          <a:xfrm>
            <a:off x="875201" y="2477920"/>
            <a:ext cx="8946541" cy="4195481"/>
          </a:xfrm>
        </p:spPr>
        <p:txBody>
          <a:bodyPr>
            <a:normAutofit/>
          </a:bodyPr>
          <a:lstStyle/>
          <a:p>
            <a:r>
              <a:rPr lang="en-US" dirty="0" smtClean="0"/>
              <a:t>Project Title				: 	Social Media Assistant </a:t>
            </a:r>
          </a:p>
          <a:p>
            <a:r>
              <a:rPr lang="en-US" dirty="0" smtClean="0"/>
              <a:t>Objective				:	To </a:t>
            </a:r>
            <a:r>
              <a:rPr lang="en-US" dirty="0" smtClean="0"/>
              <a:t>Anneliese </a:t>
            </a:r>
            <a:r>
              <a:rPr lang="en-US" dirty="0" smtClean="0"/>
              <a:t>your Social </a:t>
            </a:r>
            <a:r>
              <a:rPr lang="en-US" dirty="0"/>
              <a:t>M</a:t>
            </a:r>
            <a:r>
              <a:rPr lang="en-US" dirty="0" smtClean="0"/>
              <a:t>edia </a:t>
            </a:r>
            <a:r>
              <a:rPr lang="en-US" dirty="0"/>
              <a:t>A</a:t>
            </a:r>
            <a:r>
              <a:rPr lang="en-US" dirty="0" smtClean="0"/>
              <a:t>ccount</a:t>
            </a:r>
          </a:p>
          <a:p>
            <a:r>
              <a:rPr lang="en-US" dirty="0" smtClean="0"/>
              <a:t>Front End Tool 			:	Android Studio[v3.6.4]</a:t>
            </a:r>
          </a:p>
          <a:p>
            <a:r>
              <a:rPr lang="en-US" dirty="0" smtClean="0"/>
              <a:t>Back End Tool 			:	My SQL [xammpv2.4.41]</a:t>
            </a:r>
          </a:p>
          <a:p>
            <a:r>
              <a:rPr lang="en-US" dirty="0" smtClean="0"/>
              <a:t>Other Tool 				:	000WebHost,Igblade.	</a:t>
            </a:r>
          </a:p>
          <a:p>
            <a:r>
              <a:rPr lang="en-US" dirty="0" smtClean="0"/>
              <a:t>Developed By			:	</a:t>
            </a:r>
            <a:r>
              <a:rPr lang="en-US" dirty="0" err="1" smtClean="0"/>
              <a:t>Hritvik.H.Sikarwar</a:t>
            </a:r>
            <a:r>
              <a:rPr lang="en-US" dirty="0" smtClean="0"/>
              <a:t>[17082231119]					</a:t>
            </a:r>
            <a:r>
              <a:rPr lang="en-US" dirty="0"/>
              <a:t>						</a:t>
            </a:r>
            <a:r>
              <a:rPr lang="en-US" dirty="0" err="1" smtClean="0"/>
              <a:t>Janavi.R.Patel</a:t>
            </a:r>
            <a:r>
              <a:rPr lang="en-US" dirty="0" smtClean="0"/>
              <a:t>[170882231055]</a:t>
            </a:r>
          </a:p>
          <a:p>
            <a:r>
              <a:rPr lang="en-US" dirty="0"/>
              <a:t>Developed For		</a:t>
            </a:r>
            <a:r>
              <a:rPr lang="en-US" dirty="0" smtClean="0"/>
              <a:t>	:	Department Of Computer Science </a:t>
            </a:r>
          </a:p>
          <a:p>
            <a:r>
              <a:rPr lang="en-US" dirty="0"/>
              <a:t>I</a:t>
            </a:r>
            <a:r>
              <a:rPr lang="en-US" dirty="0" smtClean="0"/>
              <a:t>nternal Guide			:	</a:t>
            </a:r>
            <a:r>
              <a:rPr lang="en-US" dirty="0" err="1" smtClean="0"/>
              <a:t>Dhaval</a:t>
            </a:r>
            <a:r>
              <a:rPr lang="en-US" dirty="0" smtClean="0"/>
              <a:t> </a:t>
            </a:r>
            <a:r>
              <a:rPr lang="en-US" dirty="0" err="1" smtClean="0"/>
              <a:t>Raval</a:t>
            </a:r>
            <a:r>
              <a:rPr lang="en-US" dirty="0" smtClean="0"/>
              <a:t> </a:t>
            </a:r>
          </a:p>
          <a:p>
            <a:r>
              <a:rPr lang="en-US" dirty="0" smtClean="0"/>
              <a:t>External Guide			:      -----</a:t>
            </a:r>
            <a:endParaRPr lang="en-US" dirty="0"/>
          </a:p>
        </p:txBody>
      </p:sp>
      <p:sp>
        <p:nvSpPr>
          <p:cNvPr id="5" name="TextBox 4"/>
          <p:cNvSpPr txBox="1"/>
          <p:nvPr/>
        </p:nvSpPr>
        <p:spPr>
          <a:xfrm>
            <a:off x="2070799" y="1495973"/>
            <a:ext cx="6555346" cy="584775"/>
          </a:xfrm>
          <a:prstGeom prst="rect">
            <a:avLst/>
          </a:prstGeom>
          <a:noFill/>
        </p:spPr>
        <p:txBody>
          <a:bodyPr wrap="square" rtlCol="0">
            <a:spAutoFit/>
          </a:bodyPr>
          <a:lstStyle/>
          <a:p>
            <a:pPr algn="ctr"/>
            <a:r>
              <a:rPr lang="en-US" sz="3200" dirty="0" smtClean="0"/>
              <a:t>1.1 Project Title</a:t>
            </a:r>
            <a:endParaRPr lang="en-US" sz="32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0121043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6" y="2526217"/>
            <a:ext cx="9404723" cy="1400530"/>
          </a:xfrm>
        </p:spPr>
        <p:txBody>
          <a:bodyPr/>
          <a:lstStyle/>
          <a:p>
            <a:pPr algn="ctr"/>
            <a:r>
              <a:rPr lang="en-US" sz="3200" dirty="0" smtClean="0">
                <a:solidFill>
                  <a:schemeClr val="tx1"/>
                </a:solidFill>
              </a:rPr>
              <a:t>DFD (user)</a:t>
            </a:r>
            <a:endParaRPr lang="en-US" sz="3200"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329434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01" y="889003"/>
            <a:ext cx="7883298" cy="596899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5626384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6" y="2526217"/>
            <a:ext cx="9404723" cy="1400530"/>
          </a:xfrm>
        </p:spPr>
        <p:txBody>
          <a:bodyPr/>
          <a:lstStyle/>
          <a:p>
            <a:r>
              <a:rPr lang="en-US" dirty="0" smtClean="0">
                <a:solidFill>
                  <a:schemeClr val="tx1"/>
                </a:solidFill>
              </a:rPr>
              <a:t>8.Data Dictionary</a:t>
            </a:r>
            <a:endParaRPr 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807691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1079"/>
          </a:xfrm>
        </p:spPr>
        <p:txBody>
          <a:bodyPr/>
          <a:lstStyle/>
          <a:p>
            <a:r>
              <a:rPr lang="en-US" sz="2400" dirty="0" smtClean="0">
                <a:solidFill>
                  <a:schemeClr val="tx1"/>
                </a:solidFill>
              </a:rPr>
              <a:t>Table Name : Admin </a:t>
            </a:r>
            <a:br>
              <a:rPr lang="en-US" sz="2400" dirty="0" smtClean="0">
                <a:solidFill>
                  <a:schemeClr val="tx1"/>
                </a:solidFill>
              </a:rPr>
            </a:br>
            <a:r>
              <a:rPr lang="en-US" sz="2400" dirty="0" smtClean="0">
                <a:solidFill>
                  <a:schemeClr val="tx1"/>
                </a:solidFill>
              </a:rPr>
              <a:t>Table Description : Use to store data</a:t>
            </a:r>
            <a:endParaRPr lang="en-US" sz="2400"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765621030"/>
              </p:ext>
            </p:extLst>
          </p:nvPr>
        </p:nvGraphicFramePr>
        <p:xfrm>
          <a:off x="749302" y="2007732"/>
          <a:ext cx="8877298" cy="2628841"/>
        </p:xfrm>
        <a:graphic>
          <a:graphicData uri="http://schemas.openxmlformats.org/drawingml/2006/table">
            <a:tbl>
              <a:tblPr firstRow="1" bandRow="1">
                <a:tableStyleId>{5C22544A-7EE6-4342-B048-85BDC9FD1C3A}</a:tableStyleId>
              </a:tblPr>
              <a:tblGrid>
                <a:gridCol w="1691265"/>
                <a:gridCol w="1691265"/>
                <a:gridCol w="1691265"/>
                <a:gridCol w="1691265"/>
                <a:gridCol w="2112238"/>
              </a:tblGrid>
              <a:tr h="370840">
                <a:tc>
                  <a:txBody>
                    <a:bodyPr/>
                    <a:lstStyle/>
                    <a:p>
                      <a:r>
                        <a:rPr lang="en-US" dirty="0" smtClean="0"/>
                        <a:t>Fieldname</a:t>
                      </a:r>
                      <a:endParaRPr lang="en-US" dirty="0"/>
                    </a:p>
                  </a:txBody>
                  <a:tcPr/>
                </a:tc>
                <a:tc>
                  <a:txBody>
                    <a:bodyPr/>
                    <a:lstStyle/>
                    <a:p>
                      <a:r>
                        <a:rPr lang="en-US" dirty="0" smtClean="0"/>
                        <a:t>Data</a:t>
                      </a:r>
                      <a:r>
                        <a:rPr lang="en-US" baseline="0" dirty="0" smtClean="0"/>
                        <a:t> Type</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918598">
                <a:tc>
                  <a:txBody>
                    <a:bodyPr/>
                    <a:lstStyle/>
                    <a:p>
                      <a:r>
                        <a:rPr lang="en-US" dirty="0" err="1" smtClean="0"/>
                        <a:t>Ad_Id</a:t>
                      </a:r>
                      <a:endParaRPr lang="en-US" dirty="0"/>
                    </a:p>
                  </a:txBody>
                  <a:tcPr/>
                </a:tc>
                <a:tc>
                  <a:txBody>
                    <a:bodyPr/>
                    <a:lstStyle/>
                    <a:p>
                      <a:r>
                        <a:rPr lang="en-US" dirty="0" err="1" smtClean="0"/>
                        <a:t>Int</a:t>
                      </a:r>
                      <a:endParaRPr lang="en-US" dirty="0"/>
                    </a:p>
                  </a:txBody>
                  <a:tcPr/>
                </a:tc>
                <a:tc>
                  <a:txBody>
                    <a:bodyPr/>
                    <a:lstStyle/>
                    <a:p>
                      <a:r>
                        <a:rPr lang="en-US" dirty="0" smtClean="0"/>
                        <a:t>4</a:t>
                      </a:r>
                      <a:endParaRPr lang="en-US" dirty="0"/>
                    </a:p>
                  </a:txBody>
                  <a:tcPr/>
                </a:tc>
                <a:tc>
                  <a:txBody>
                    <a:bodyPr/>
                    <a:lstStyle/>
                    <a:p>
                      <a:r>
                        <a:rPr lang="en-US" dirty="0" smtClean="0"/>
                        <a:t>Primary key</a:t>
                      </a:r>
                      <a:endParaRPr lang="en-US" dirty="0"/>
                    </a:p>
                  </a:txBody>
                  <a:tcPr/>
                </a:tc>
                <a:tc>
                  <a:txBody>
                    <a:bodyPr/>
                    <a:lstStyle/>
                    <a:p>
                      <a:r>
                        <a:rPr lang="en-US" dirty="0" smtClean="0"/>
                        <a:t>To store admin id </a:t>
                      </a:r>
                      <a:endParaRPr lang="en-US" dirty="0"/>
                    </a:p>
                  </a:txBody>
                  <a:tcPr/>
                </a:tc>
              </a:tr>
              <a:tr h="1339403">
                <a:tc>
                  <a:txBody>
                    <a:bodyPr/>
                    <a:lstStyle/>
                    <a:p>
                      <a:r>
                        <a:rPr lang="en-US" sz="1800" dirty="0" err="1" smtClean="0"/>
                        <a:t>Ad_Password</a:t>
                      </a:r>
                      <a:endParaRPr lang="en-US" sz="1800" dirty="0"/>
                    </a:p>
                  </a:txBody>
                  <a:tcPr/>
                </a:tc>
                <a:tc>
                  <a:txBody>
                    <a:bodyPr/>
                    <a:lstStyle/>
                    <a:p>
                      <a:r>
                        <a:rPr lang="en-US" dirty="0" smtClean="0"/>
                        <a:t>varchar</a:t>
                      </a:r>
                      <a:endParaRPr lang="en-US" dirty="0"/>
                    </a:p>
                  </a:txBody>
                  <a:tcPr/>
                </a:tc>
                <a:tc>
                  <a:txBody>
                    <a:bodyPr/>
                    <a:lstStyle/>
                    <a:p>
                      <a:r>
                        <a:rPr lang="en-US" dirty="0" smtClean="0"/>
                        <a:t>10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 store admin password</a:t>
                      </a:r>
                      <a:endParaRPr lang="en-US" dirty="0"/>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6684967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1079"/>
          </a:xfrm>
        </p:spPr>
        <p:txBody>
          <a:bodyPr/>
          <a:lstStyle/>
          <a:p>
            <a:r>
              <a:rPr lang="en-US" sz="2400" dirty="0" smtClean="0">
                <a:solidFill>
                  <a:schemeClr val="tx1"/>
                </a:solidFill>
              </a:rPr>
              <a:t>Table Name : New User </a:t>
            </a:r>
            <a:br>
              <a:rPr lang="en-US" sz="2400" dirty="0" smtClean="0">
                <a:solidFill>
                  <a:schemeClr val="tx1"/>
                </a:solidFill>
              </a:rPr>
            </a:br>
            <a:r>
              <a:rPr lang="en-US" sz="2400" dirty="0" smtClean="0">
                <a:solidFill>
                  <a:schemeClr val="tx1"/>
                </a:solidFill>
              </a:rPr>
              <a:t>Table Description : Use to store user  data</a:t>
            </a:r>
            <a:endParaRPr lang="en-US" sz="2400"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707209896"/>
              </p:ext>
            </p:extLst>
          </p:nvPr>
        </p:nvGraphicFramePr>
        <p:xfrm>
          <a:off x="646112" y="1600797"/>
          <a:ext cx="8363417" cy="3763830"/>
        </p:xfrm>
        <a:graphic>
          <a:graphicData uri="http://schemas.openxmlformats.org/drawingml/2006/table">
            <a:tbl>
              <a:tblPr firstRow="1" bandRow="1">
                <a:tableStyleId>{5C22544A-7EE6-4342-B048-85BDC9FD1C3A}</a:tableStyleId>
              </a:tblPr>
              <a:tblGrid>
                <a:gridCol w="2123982"/>
                <a:gridCol w="1075765"/>
                <a:gridCol w="583863"/>
                <a:gridCol w="1634902"/>
                <a:gridCol w="2944905"/>
              </a:tblGrid>
              <a:tr h="377644">
                <a:tc>
                  <a:txBody>
                    <a:bodyPr/>
                    <a:lstStyle/>
                    <a:p>
                      <a:r>
                        <a:rPr lang="en-US" dirty="0" smtClean="0"/>
                        <a:t>Fieldname</a:t>
                      </a:r>
                      <a:endParaRPr lang="en-US" dirty="0"/>
                    </a:p>
                  </a:txBody>
                  <a:tcPr/>
                </a:tc>
                <a:tc>
                  <a:txBody>
                    <a:bodyPr/>
                    <a:lstStyle/>
                    <a:p>
                      <a:r>
                        <a:rPr lang="en-US" dirty="0" smtClean="0"/>
                        <a:t>Data</a:t>
                      </a:r>
                      <a:r>
                        <a:rPr lang="en-US" baseline="0" dirty="0" smtClean="0"/>
                        <a:t> Type</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539493">
                <a:tc>
                  <a:txBody>
                    <a:bodyPr/>
                    <a:lstStyle/>
                    <a:p>
                      <a:r>
                        <a:rPr lang="en-US" dirty="0" err="1" smtClean="0"/>
                        <a:t>User_name</a:t>
                      </a:r>
                      <a:endParaRPr lang="en-US" dirty="0"/>
                    </a:p>
                  </a:txBody>
                  <a:tcPr/>
                </a:tc>
                <a:tc>
                  <a:txBody>
                    <a:bodyPr/>
                    <a:lstStyle/>
                    <a:p>
                      <a:r>
                        <a:rPr lang="en-US" dirty="0" smtClean="0"/>
                        <a:t>varchar</a:t>
                      </a:r>
                      <a:endParaRPr lang="en-US" dirty="0"/>
                    </a:p>
                  </a:txBody>
                  <a:tcPr/>
                </a:tc>
                <a:tc>
                  <a:txBody>
                    <a:bodyPr/>
                    <a:lstStyle/>
                    <a:p>
                      <a:r>
                        <a:rPr lang="en-US" dirty="0" smtClean="0"/>
                        <a:t>10</a:t>
                      </a:r>
                      <a:endParaRPr lang="en-US" dirty="0"/>
                    </a:p>
                  </a:txBody>
                  <a:tcPr/>
                </a:tc>
                <a:tc>
                  <a:txBody>
                    <a:bodyPr/>
                    <a:lstStyle/>
                    <a:p>
                      <a:r>
                        <a:rPr lang="en-US" dirty="0" smtClean="0"/>
                        <a:t>Unique Key</a:t>
                      </a:r>
                      <a:endParaRPr lang="en-US" dirty="0"/>
                    </a:p>
                  </a:txBody>
                  <a:tcPr/>
                </a:tc>
                <a:tc>
                  <a:txBody>
                    <a:bodyPr/>
                    <a:lstStyle/>
                    <a:p>
                      <a:r>
                        <a:rPr lang="en-US" dirty="0" smtClean="0"/>
                        <a:t>To Store</a:t>
                      </a:r>
                      <a:r>
                        <a:rPr lang="en-US" baseline="0" dirty="0" smtClean="0"/>
                        <a:t> </a:t>
                      </a:r>
                      <a:r>
                        <a:rPr lang="en-US" dirty="0" smtClean="0"/>
                        <a:t>user’</a:t>
                      </a:r>
                      <a:r>
                        <a:rPr lang="en-US" baseline="0" dirty="0"/>
                        <a:t> </a:t>
                      </a:r>
                      <a:r>
                        <a:rPr lang="en-US" baseline="0" dirty="0" smtClean="0"/>
                        <a:t>username</a:t>
                      </a:r>
                      <a:endParaRPr lang="en-US" dirty="0" smtClean="0"/>
                    </a:p>
                  </a:txBody>
                  <a:tcPr/>
                </a:tc>
              </a:tr>
              <a:tr h="380793">
                <a:tc>
                  <a:txBody>
                    <a:bodyPr/>
                    <a:lstStyle/>
                    <a:p>
                      <a:r>
                        <a:rPr lang="en-US" dirty="0" err="1" smtClean="0"/>
                        <a:t>Firist_name</a:t>
                      </a:r>
                      <a:endParaRPr lang="en-US" dirty="0"/>
                    </a:p>
                  </a:txBody>
                  <a:tcPr/>
                </a:tc>
                <a:tc>
                  <a:txBody>
                    <a:bodyPr/>
                    <a:lstStyle/>
                    <a:p>
                      <a:r>
                        <a:rPr lang="en-US" dirty="0" smtClean="0"/>
                        <a:t>varchar</a:t>
                      </a:r>
                      <a:endParaRPr lang="en-US" dirty="0"/>
                    </a:p>
                  </a:txBody>
                  <a:tcPr/>
                </a:tc>
                <a:tc>
                  <a:txBody>
                    <a:bodyPr/>
                    <a:lstStyle/>
                    <a:p>
                      <a:r>
                        <a:rPr lang="en-US" dirty="0" smtClean="0"/>
                        <a:t>15</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 store user</a:t>
                      </a:r>
                    </a:p>
                    <a:p>
                      <a:r>
                        <a:rPr lang="en-US" baseline="0" dirty="0" err="1" smtClean="0"/>
                        <a:t>first</a:t>
                      </a:r>
                      <a:r>
                        <a:rPr lang="en-US" dirty="0" err="1" smtClean="0"/>
                        <a:t>name</a:t>
                      </a:r>
                      <a:endParaRPr lang="en-US" dirty="0"/>
                    </a:p>
                  </a:txBody>
                  <a:tcPr/>
                </a:tc>
              </a:tr>
              <a:tr h="415075">
                <a:tc>
                  <a:txBody>
                    <a:bodyPr/>
                    <a:lstStyle/>
                    <a:p>
                      <a:r>
                        <a:rPr lang="en-US" sz="1800" dirty="0" err="1" smtClean="0"/>
                        <a:t>Last_name</a:t>
                      </a:r>
                      <a:endParaRPr lang="en-US" sz="1800" dirty="0"/>
                    </a:p>
                  </a:txBody>
                  <a:tcPr/>
                </a:tc>
                <a:tc>
                  <a:txBody>
                    <a:bodyPr/>
                    <a:lstStyle/>
                    <a:p>
                      <a:r>
                        <a:rPr lang="en-US" dirty="0" smtClean="0"/>
                        <a:t>varchar</a:t>
                      </a:r>
                      <a:endParaRPr lang="en-US" dirty="0"/>
                    </a:p>
                  </a:txBody>
                  <a:tcPr/>
                </a:tc>
                <a:tc>
                  <a:txBody>
                    <a:bodyPr/>
                    <a:lstStyle/>
                    <a:p>
                      <a:r>
                        <a:rPr lang="en-US" dirty="0" smtClean="0"/>
                        <a:t>15</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 store</a:t>
                      </a:r>
                      <a:r>
                        <a:rPr lang="en-US" baseline="0" dirty="0" smtClean="0"/>
                        <a:t> user </a:t>
                      </a:r>
                      <a:r>
                        <a:rPr lang="en-US" baseline="0" dirty="0" err="1" smtClean="0"/>
                        <a:t>lastname</a:t>
                      </a:r>
                      <a:endParaRPr lang="en-US" dirty="0"/>
                    </a:p>
                  </a:txBody>
                  <a:tcPr/>
                </a:tc>
              </a:tr>
              <a:tr h="395121">
                <a:tc>
                  <a:txBody>
                    <a:bodyPr/>
                    <a:lstStyle/>
                    <a:p>
                      <a:r>
                        <a:rPr lang="en-US" sz="1800" dirty="0" smtClean="0"/>
                        <a:t>Birthdate</a:t>
                      </a:r>
                      <a:endParaRPr lang="en-US" sz="1800" dirty="0"/>
                    </a:p>
                  </a:txBody>
                  <a:tcPr/>
                </a:tc>
                <a:tc>
                  <a:txBody>
                    <a:bodyPr/>
                    <a:lstStyle/>
                    <a:p>
                      <a:r>
                        <a:rPr lang="en-US" dirty="0" smtClean="0"/>
                        <a:t>Date</a:t>
                      </a:r>
                      <a:endParaRPr lang="en-US" dirty="0"/>
                    </a:p>
                  </a:txBody>
                  <a:tcPr/>
                </a:tc>
                <a:tc>
                  <a:txBody>
                    <a:bodyPr/>
                    <a:lstStyle/>
                    <a:p>
                      <a:r>
                        <a:rPr lang="en-US" dirty="0" smtClean="0"/>
                        <a:t>8</a:t>
                      </a:r>
                      <a:endParaRPr lang="en-US" dirty="0"/>
                    </a:p>
                  </a:txBody>
                  <a:tcPr/>
                </a:tc>
                <a:tc>
                  <a:txBody>
                    <a:bodyPr/>
                    <a:lstStyle/>
                    <a:p>
                      <a:r>
                        <a:rPr lang="en-US" dirty="0" smtClean="0"/>
                        <a:t>Not</a:t>
                      </a:r>
                      <a:r>
                        <a:rPr lang="en-US" baseline="0" dirty="0" smtClean="0"/>
                        <a:t> null </a:t>
                      </a:r>
                      <a:endParaRPr lang="en-US" dirty="0"/>
                    </a:p>
                  </a:txBody>
                  <a:tcPr/>
                </a:tc>
                <a:tc>
                  <a:txBody>
                    <a:bodyPr/>
                    <a:lstStyle/>
                    <a:p>
                      <a:r>
                        <a:rPr lang="en-US" dirty="0" smtClean="0"/>
                        <a:t>To store user Birth</a:t>
                      </a:r>
                      <a:r>
                        <a:rPr lang="en-US" baseline="0" dirty="0" smtClean="0"/>
                        <a:t>date</a:t>
                      </a:r>
                      <a:endParaRPr lang="en-US" dirty="0"/>
                    </a:p>
                  </a:txBody>
                  <a:tcPr/>
                </a:tc>
              </a:tr>
              <a:tr h="543989">
                <a:tc>
                  <a:txBody>
                    <a:bodyPr/>
                    <a:lstStyle/>
                    <a:p>
                      <a:r>
                        <a:rPr lang="en-US" sz="1800" dirty="0" err="1" smtClean="0"/>
                        <a:t>Mo_number</a:t>
                      </a:r>
                      <a:endParaRPr lang="en-US" sz="1800" dirty="0"/>
                    </a:p>
                  </a:txBody>
                  <a:tcPr/>
                </a:tc>
                <a:tc>
                  <a:txBody>
                    <a:bodyPr/>
                    <a:lstStyle/>
                    <a:p>
                      <a:r>
                        <a:rPr lang="en-US" dirty="0" smtClean="0"/>
                        <a:t>number</a:t>
                      </a:r>
                      <a:endParaRPr lang="en-US" dirty="0"/>
                    </a:p>
                  </a:txBody>
                  <a:tcPr/>
                </a:tc>
                <a:tc>
                  <a:txBody>
                    <a:bodyPr/>
                    <a:lstStyle/>
                    <a:p>
                      <a:r>
                        <a:rPr lang="en-US" dirty="0" smtClean="0"/>
                        <a:t>10</a:t>
                      </a:r>
                      <a:endParaRPr lang="en-US" dirty="0"/>
                    </a:p>
                  </a:txBody>
                  <a:tcPr/>
                </a:tc>
                <a:tc>
                  <a:txBody>
                    <a:bodyPr/>
                    <a:lstStyle/>
                    <a:p>
                      <a:r>
                        <a:rPr lang="en-US" dirty="0" smtClean="0"/>
                        <a:t>Unique</a:t>
                      </a:r>
                      <a:r>
                        <a:rPr lang="en-US" baseline="0" dirty="0" smtClean="0"/>
                        <a:t> key</a:t>
                      </a:r>
                      <a:endParaRPr lang="en-US" dirty="0"/>
                    </a:p>
                  </a:txBody>
                  <a:tcPr/>
                </a:tc>
                <a:tc>
                  <a:txBody>
                    <a:bodyPr/>
                    <a:lstStyle/>
                    <a:p>
                      <a:r>
                        <a:rPr lang="en-US" dirty="0" smtClean="0"/>
                        <a:t>To store</a:t>
                      </a:r>
                      <a:r>
                        <a:rPr lang="en-US" baseline="0" dirty="0" smtClean="0"/>
                        <a:t> user</a:t>
                      </a:r>
                      <a:r>
                        <a:rPr lang="en-US" dirty="0" smtClean="0"/>
                        <a:t> mobile</a:t>
                      </a:r>
                      <a:r>
                        <a:rPr lang="en-US" baseline="0" dirty="0" smtClean="0"/>
                        <a:t> </a:t>
                      </a:r>
                      <a:r>
                        <a:rPr lang="en-US" dirty="0" smtClean="0"/>
                        <a:t>number</a:t>
                      </a:r>
                      <a:endParaRPr lang="en-US" dirty="0"/>
                    </a:p>
                  </a:txBody>
                  <a:tcPr/>
                </a:tc>
              </a:tr>
              <a:tr h="493901">
                <a:tc>
                  <a:txBody>
                    <a:bodyPr/>
                    <a:lstStyle/>
                    <a:p>
                      <a:r>
                        <a:rPr lang="en-US" sz="1800" dirty="0" err="1" smtClean="0"/>
                        <a:t>User_password</a:t>
                      </a:r>
                      <a:endParaRPr lang="en-US" sz="1800" dirty="0"/>
                    </a:p>
                  </a:txBody>
                  <a:tcPr/>
                </a:tc>
                <a:tc>
                  <a:txBody>
                    <a:bodyPr/>
                    <a:lstStyle/>
                    <a:p>
                      <a:r>
                        <a:rPr lang="en-US" dirty="0" smtClean="0"/>
                        <a:t>varchar</a:t>
                      </a:r>
                      <a:endParaRPr lang="en-US" dirty="0"/>
                    </a:p>
                  </a:txBody>
                  <a:tcPr/>
                </a:tc>
                <a:tc>
                  <a:txBody>
                    <a:bodyPr/>
                    <a:lstStyle/>
                    <a:p>
                      <a:r>
                        <a:rPr lang="en-US" dirty="0" smtClean="0"/>
                        <a:t>10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 store user</a:t>
                      </a:r>
                      <a:r>
                        <a:rPr lang="en-US" baseline="0" dirty="0" smtClean="0"/>
                        <a:t> Password</a:t>
                      </a:r>
                      <a:endParaRPr lang="en-US" dirty="0"/>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8445956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0" y="79946"/>
            <a:ext cx="9404723" cy="951079"/>
          </a:xfrm>
        </p:spPr>
        <p:txBody>
          <a:bodyPr/>
          <a:lstStyle/>
          <a:p>
            <a:r>
              <a:rPr lang="en-US" sz="2400" dirty="0" smtClean="0">
                <a:solidFill>
                  <a:schemeClr val="tx1"/>
                </a:solidFill>
              </a:rPr>
              <a:t>Table Name :  User Information Table</a:t>
            </a:r>
            <a:br>
              <a:rPr lang="en-US" sz="2400" dirty="0" smtClean="0">
                <a:solidFill>
                  <a:schemeClr val="tx1"/>
                </a:solidFill>
              </a:rPr>
            </a:br>
            <a:r>
              <a:rPr lang="en-US" sz="2400" dirty="0" smtClean="0">
                <a:solidFill>
                  <a:schemeClr val="tx1"/>
                </a:solidFill>
              </a:rPr>
              <a:t>Table Description : Use to store user  data</a:t>
            </a:r>
            <a:endParaRPr lang="en-US" sz="2400"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590567343"/>
              </p:ext>
            </p:extLst>
          </p:nvPr>
        </p:nvGraphicFramePr>
        <p:xfrm>
          <a:off x="1019461" y="1081825"/>
          <a:ext cx="8658020" cy="5638791"/>
        </p:xfrm>
        <a:graphic>
          <a:graphicData uri="http://schemas.openxmlformats.org/drawingml/2006/table">
            <a:tbl>
              <a:tblPr firstRow="1" bandRow="1">
                <a:tableStyleId>{5C22544A-7EE6-4342-B048-85BDC9FD1C3A}</a:tableStyleId>
              </a:tblPr>
              <a:tblGrid>
                <a:gridCol w="2130036"/>
                <a:gridCol w="1333172"/>
                <a:gridCol w="1731604"/>
                <a:gridCol w="1731604"/>
                <a:gridCol w="1731604"/>
              </a:tblGrid>
              <a:tr h="535797">
                <a:tc>
                  <a:txBody>
                    <a:bodyPr/>
                    <a:lstStyle/>
                    <a:p>
                      <a:r>
                        <a:rPr lang="en-US" dirty="0" smtClean="0"/>
                        <a:t>Fieldname</a:t>
                      </a:r>
                      <a:endParaRPr lang="en-US" dirty="0"/>
                    </a:p>
                  </a:txBody>
                  <a:tcPr/>
                </a:tc>
                <a:tc>
                  <a:txBody>
                    <a:bodyPr/>
                    <a:lstStyle/>
                    <a:p>
                      <a:r>
                        <a:rPr lang="en-US" dirty="0" smtClean="0"/>
                        <a:t>Data</a:t>
                      </a:r>
                      <a:r>
                        <a:rPr lang="en-US" baseline="0" dirty="0" smtClean="0"/>
                        <a:t> Type</a:t>
                      </a:r>
                      <a:endParaRPr lang="en-US" dirty="0"/>
                    </a:p>
                  </a:txBody>
                  <a:tcPr/>
                </a:tc>
                <a:tc>
                  <a:txBody>
                    <a:bodyPr/>
                    <a:lstStyle/>
                    <a:p>
                      <a:r>
                        <a:rPr lang="en-US" dirty="0" smtClean="0"/>
                        <a:t>Size</a:t>
                      </a:r>
                      <a:endParaRPr lang="en-US" dirty="0"/>
                    </a:p>
                  </a:txBody>
                  <a:tcPr/>
                </a:tc>
                <a:tc>
                  <a:txBody>
                    <a:bodyPr/>
                    <a:lstStyle/>
                    <a:p>
                      <a:r>
                        <a:rPr lang="en-US" dirty="0" smtClean="0"/>
                        <a:t>Constraint</a:t>
                      </a:r>
                      <a:endParaRPr lang="en-US" dirty="0"/>
                    </a:p>
                  </a:txBody>
                  <a:tcPr/>
                </a:tc>
                <a:tc>
                  <a:txBody>
                    <a:bodyPr/>
                    <a:lstStyle/>
                    <a:p>
                      <a:r>
                        <a:rPr lang="en-US" dirty="0" smtClean="0"/>
                        <a:t>Description</a:t>
                      </a:r>
                      <a:endParaRPr lang="en-US" dirty="0"/>
                    </a:p>
                  </a:txBody>
                  <a:tcPr/>
                </a:tc>
              </a:tr>
              <a:tr h="535797">
                <a:tc>
                  <a:txBody>
                    <a:bodyPr/>
                    <a:lstStyle/>
                    <a:p>
                      <a:r>
                        <a:rPr lang="en-US" dirty="0" err="1" smtClean="0"/>
                        <a:t>User_name</a:t>
                      </a:r>
                      <a:endParaRPr lang="en-US" dirty="0"/>
                    </a:p>
                  </a:txBody>
                  <a:tcPr/>
                </a:tc>
                <a:tc>
                  <a:txBody>
                    <a:bodyPr/>
                    <a:lstStyle/>
                    <a:p>
                      <a:r>
                        <a:rPr lang="en-US" dirty="0" smtClean="0"/>
                        <a:t>varchar</a:t>
                      </a:r>
                      <a:endParaRPr lang="en-US" dirty="0"/>
                    </a:p>
                  </a:txBody>
                  <a:tcPr/>
                </a:tc>
                <a:tc>
                  <a:txBody>
                    <a:bodyPr/>
                    <a:lstStyle/>
                    <a:p>
                      <a:r>
                        <a:rPr lang="en-US" dirty="0" smtClean="0"/>
                        <a:t>10</a:t>
                      </a:r>
                      <a:endParaRPr lang="en-US" dirty="0"/>
                    </a:p>
                  </a:txBody>
                  <a:tcPr/>
                </a:tc>
                <a:tc>
                  <a:txBody>
                    <a:bodyPr/>
                    <a:lstStyle/>
                    <a:p>
                      <a:r>
                        <a:rPr lang="en-US" dirty="0" smtClean="0"/>
                        <a:t>Unique key</a:t>
                      </a:r>
                      <a:endParaRPr lang="en-US" dirty="0"/>
                    </a:p>
                  </a:txBody>
                  <a:tcPr/>
                </a:tc>
                <a:tc>
                  <a:txBody>
                    <a:bodyPr/>
                    <a:lstStyle/>
                    <a:p>
                      <a:r>
                        <a:rPr lang="en-US" dirty="0" smtClean="0"/>
                        <a:t>To store user</a:t>
                      </a:r>
                      <a:r>
                        <a:rPr lang="en-US" baseline="0" dirty="0" smtClean="0"/>
                        <a:t> </a:t>
                      </a:r>
                      <a:r>
                        <a:rPr lang="en-US" dirty="0" smtClean="0"/>
                        <a:t> name</a:t>
                      </a:r>
                      <a:endParaRPr lang="en-US" dirty="0"/>
                    </a:p>
                  </a:txBody>
                  <a:tcPr/>
                </a:tc>
              </a:tr>
              <a:tr h="765425">
                <a:tc>
                  <a:txBody>
                    <a:bodyPr/>
                    <a:lstStyle/>
                    <a:p>
                      <a:r>
                        <a:rPr lang="en-US" sz="1800" dirty="0" err="1" smtClean="0"/>
                        <a:t>Profile_Pic_Url</a:t>
                      </a:r>
                      <a:endParaRPr lang="en-US" sz="1800" dirty="0"/>
                    </a:p>
                  </a:txBody>
                  <a:tcPr/>
                </a:tc>
                <a:tc>
                  <a:txBody>
                    <a:bodyPr/>
                    <a:lstStyle/>
                    <a:p>
                      <a:r>
                        <a:rPr lang="en-US" dirty="0" smtClean="0"/>
                        <a:t>varchar</a:t>
                      </a:r>
                      <a:endParaRPr lang="en-US" dirty="0"/>
                    </a:p>
                  </a:txBody>
                  <a:tcPr/>
                </a:tc>
                <a:tc>
                  <a:txBody>
                    <a:bodyPr/>
                    <a:lstStyle/>
                    <a:p>
                      <a:r>
                        <a:rPr lang="en-US" dirty="0" smtClean="0"/>
                        <a:t>100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 store</a:t>
                      </a:r>
                      <a:r>
                        <a:rPr lang="en-US" baseline="0" dirty="0" smtClean="0"/>
                        <a:t> user profile picture </a:t>
                      </a:r>
                      <a:r>
                        <a:rPr lang="en-US" baseline="0" dirty="0" err="1" smtClean="0"/>
                        <a:t>url</a:t>
                      </a:r>
                      <a:endParaRPr lang="en-US" dirty="0"/>
                    </a:p>
                  </a:txBody>
                  <a:tcPr/>
                </a:tc>
              </a:tr>
              <a:tr h="765425">
                <a:tc>
                  <a:txBody>
                    <a:bodyPr/>
                    <a:lstStyle/>
                    <a:p>
                      <a:r>
                        <a:rPr lang="en-US" sz="1800" dirty="0" err="1" smtClean="0"/>
                        <a:t>Post_total</a:t>
                      </a:r>
                      <a:endParaRPr lang="en-US" sz="1800" dirty="0"/>
                    </a:p>
                  </a:txBody>
                  <a:tcPr/>
                </a:tc>
                <a:tc>
                  <a:txBody>
                    <a:bodyPr/>
                    <a:lstStyle/>
                    <a:p>
                      <a:r>
                        <a:rPr lang="en-US" dirty="0" err="1" smtClean="0"/>
                        <a:t>int</a:t>
                      </a:r>
                      <a:endParaRPr lang="en-US" dirty="0"/>
                    </a:p>
                  </a:txBody>
                  <a:tcPr/>
                </a:tc>
                <a:tc>
                  <a:txBody>
                    <a:bodyPr/>
                    <a:lstStyle/>
                    <a:p>
                      <a:r>
                        <a:rPr lang="en-US" dirty="0" smtClean="0"/>
                        <a:t>100</a:t>
                      </a:r>
                      <a:endParaRPr lang="en-US" dirty="0"/>
                    </a:p>
                  </a:txBody>
                  <a:tcPr/>
                </a:tc>
                <a:tc>
                  <a:txBody>
                    <a:bodyPr/>
                    <a:lstStyle/>
                    <a:p>
                      <a:r>
                        <a:rPr lang="en-US" dirty="0" smtClean="0"/>
                        <a:t>Not</a:t>
                      </a:r>
                      <a:r>
                        <a:rPr lang="en-US" baseline="0" dirty="0" smtClean="0"/>
                        <a:t> null </a:t>
                      </a:r>
                      <a:endParaRPr lang="en-US" dirty="0"/>
                    </a:p>
                  </a:txBody>
                  <a:tcPr/>
                </a:tc>
                <a:tc>
                  <a:txBody>
                    <a:bodyPr/>
                    <a:lstStyle/>
                    <a:p>
                      <a:r>
                        <a:rPr lang="en-US" dirty="0" smtClean="0"/>
                        <a:t>To store user’s total post</a:t>
                      </a:r>
                      <a:endParaRPr lang="en-US" dirty="0"/>
                    </a:p>
                  </a:txBody>
                  <a:tcPr/>
                </a:tc>
              </a:tr>
              <a:tr h="765425">
                <a:tc>
                  <a:txBody>
                    <a:bodyPr/>
                    <a:lstStyle/>
                    <a:p>
                      <a:r>
                        <a:rPr lang="en-US" sz="1800" dirty="0" err="1" smtClean="0"/>
                        <a:t>Followers_list</a:t>
                      </a:r>
                      <a:endParaRPr lang="en-US" sz="1800" dirty="0"/>
                    </a:p>
                  </a:txBody>
                  <a:tcPr/>
                </a:tc>
                <a:tc>
                  <a:txBody>
                    <a:bodyPr/>
                    <a:lstStyle/>
                    <a:p>
                      <a:r>
                        <a:rPr lang="en-US" dirty="0" smtClean="0"/>
                        <a:t>varchar</a:t>
                      </a:r>
                      <a:endParaRPr lang="en-US" dirty="0"/>
                    </a:p>
                  </a:txBody>
                  <a:tcPr/>
                </a:tc>
                <a:tc>
                  <a:txBody>
                    <a:bodyPr/>
                    <a:lstStyle/>
                    <a:p>
                      <a:r>
                        <a:rPr lang="en-IN" dirty="0" smtClean="0"/>
                        <a:t>100</a:t>
                      </a:r>
                      <a:endParaRPr lang="en-GB" dirty="0"/>
                    </a:p>
                  </a:txBody>
                  <a:tcPr/>
                </a:tc>
                <a:tc>
                  <a:txBody>
                    <a:bodyPr/>
                    <a:lstStyle/>
                    <a:p>
                      <a:r>
                        <a:rPr lang="en-IN" dirty="0" smtClean="0"/>
                        <a:t>Not</a:t>
                      </a:r>
                      <a:r>
                        <a:rPr lang="en-IN" baseline="0" dirty="0" smtClean="0"/>
                        <a:t> null</a:t>
                      </a:r>
                      <a:endParaRPr lang="en-GB" dirty="0"/>
                    </a:p>
                  </a:txBody>
                  <a:tcPr/>
                </a:tc>
                <a:tc>
                  <a:txBody>
                    <a:bodyPr/>
                    <a:lstStyle/>
                    <a:p>
                      <a:r>
                        <a:rPr lang="en-US" dirty="0" smtClean="0"/>
                        <a:t>To store</a:t>
                      </a:r>
                      <a:r>
                        <a:rPr lang="en-US" baseline="0" dirty="0" smtClean="0"/>
                        <a:t> User’s followers list</a:t>
                      </a:r>
                      <a:endParaRPr lang="en-US" dirty="0"/>
                    </a:p>
                  </a:txBody>
                  <a:tcPr/>
                </a:tc>
              </a:tr>
              <a:tr h="765425">
                <a:tc>
                  <a:txBody>
                    <a:bodyPr/>
                    <a:lstStyle/>
                    <a:p>
                      <a:r>
                        <a:rPr lang="en-US" sz="1800" dirty="0" err="1" smtClean="0"/>
                        <a:t>Following_list</a:t>
                      </a:r>
                      <a:endParaRPr lang="en-US" sz="1800" dirty="0"/>
                    </a:p>
                  </a:txBody>
                  <a:tcPr/>
                </a:tc>
                <a:tc>
                  <a:txBody>
                    <a:bodyPr/>
                    <a:lstStyle/>
                    <a:p>
                      <a:r>
                        <a:rPr lang="en-US" dirty="0" smtClean="0"/>
                        <a:t>varchar</a:t>
                      </a:r>
                      <a:endParaRPr lang="en-US" dirty="0"/>
                    </a:p>
                  </a:txBody>
                  <a:tcPr/>
                </a:tc>
                <a:tc>
                  <a:txBody>
                    <a:bodyPr/>
                    <a:lstStyle/>
                    <a:p>
                      <a:r>
                        <a:rPr lang="en-US" dirty="0" smtClean="0"/>
                        <a:t>100</a:t>
                      </a:r>
                      <a:endParaRPr lang="en-US" dirty="0"/>
                    </a:p>
                  </a:txBody>
                  <a:tcPr/>
                </a:tc>
                <a:tc>
                  <a:txBody>
                    <a:bodyPr/>
                    <a:lstStyle/>
                    <a:p>
                      <a:r>
                        <a:rPr lang="en-US" dirty="0" smtClean="0"/>
                        <a:t>Not</a:t>
                      </a:r>
                      <a:r>
                        <a:rPr lang="en-US" baseline="0" dirty="0" smtClean="0"/>
                        <a:t> null</a:t>
                      </a:r>
                      <a:endParaRPr lang="en-US" dirty="0"/>
                    </a:p>
                  </a:txBody>
                  <a:tcPr/>
                </a:tc>
                <a:tc>
                  <a:txBody>
                    <a:bodyPr/>
                    <a:lstStyle/>
                    <a:p>
                      <a:r>
                        <a:rPr lang="en-US" dirty="0" smtClean="0"/>
                        <a:t>To store user</a:t>
                      </a:r>
                      <a:r>
                        <a:rPr lang="en-US" baseline="0" dirty="0" smtClean="0"/>
                        <a:t>’s following list</a:t>
                      </a:r>
                      <a:endParaRPr lang="en-US" dirty="0"/>
                    </a:p>
                  </a:txBody>
                  <a:tcPr/>
                </a:tc>
              </a:tr>
              <a:tr h="612159">
                <a:tc>
                  <a:txBody>
                    <a:bodyPr/>
                    <a:lstStyle/>
                    <a:p>
                      <a:r>
                        <a:rPr lang="en-US" sz="1800" dirty="0" smtClean="0"/>
                        <a:t>Bio</a:t>
                      </a:r>
                      <a:endParaRPr lang="en-US" sz="1800" dirty="0"/>
                    </a:p>
                  </a:txBody>
                  <a:tcPr/>
                </a:tc>
                <a:tc>
                  <a:txBody>
                    <a:bodyPr/>
                    <a:lstStyle/>
                    <a:p>
                      <a:r>
                        <a:rPr lang="en-US" dirty="0" smtClean="0"/>
                        <a:t>varchar</a:t>
                      </a:r>
                      <a:endParaRPr lang="en-US" dirty="0"/>
                    </a:p>
                  </a:txBody>
                  <a:tcPr/>
                </a:tc>
                <a:tc>
                  <a:txBody>
                    <a:bodyPr/>
                    <a:lstStyle/>
                    <a:p>
                      <a:r>
                        <a:rPr lang="en-US" dirty="0" smtClean="0"/>
                        <a:t>200</a:t>
                      </a:r>
                      <a:endParaRPr lang="en-US" dirty="0"/>
                    </a:p>
                  </a:txBody>
                  <a:tcPr/>
                </a:tc>
                <a:tc>
                  <a:txBody>
                    <a:bodyPr/>
                    <a:lstStyle/>
                    <a:p>
                      <a:r>
                        <a:rPr lang="en-US" dirty="0" smtClean="0"/>
                        <a:t>Not null</a:t>
                      </a:r>
                      <a:endParaRPr lang="en-US" dirty="0"/>
                    </a:p>
                  </a:txBody>
                  <a:tcPr/>
                </a:tc>
                <a:tc>
                  <a:txBody>
                    <a:bodyPr/>
                    <a:lstStyle/>
                    <a:p>
                      <a:r>
                        <a:rPr lang="en-US" dirty="0" smtClean="0"/>
                        <a:t>To store bio</a:t>
                      </a:r>
                      <a:endParaRPr lang="en-US" dirty="0"/>
                    </a:p>
                  </a:txBody>
                  <a:tcPr/>
                </a:tc>
              </a:tr>
              <a:tr h="612159">
                <a:tc>
                  <a:txBody>
                    <a:bodyPr/>
                    <a:lstStyle/>
                    <a:p>
                      <a:r>
                        <a:rPr lang="en-US" sz="1800" dirty="0" err="1" smtClean="0"/>
                        <a:t>Profile_url</a:t>
                      </a:r>
                      <a:endParaRPr lang="en-US" sz="1800" dirty="0"/>
                    </a:p>
                  </a:txBody>
                  <a:tcPr/>
                </a:tc>
                <a:tc>
                  <a:txBody>
                    <a:bodyPr/>
                    <a:lstStyle/>
                    <a:p>
                      <a:r>
                        <a:rPr lang="en-US" dirty="0" smtClean="0"/>
                        <a:t>varchar</a:t>
                      </a:r>
                      <a:endParaRPr lang="en-US" dirty="0"/>
                    </a:p>
                  </a:txBody>
                  <a:tcPr/>
                </a:tc>
                <a:tc>
                  <a:txBody>
                    <a:bodyPr/>
                    <a:lstStyle/>
                    <a:p>
                      <a:r>
                        <a:rPr lang="en-US" dirty="0" smtClean="0"/>
                        <a:t>250</a:t>
                      </a:r>
                      <a:endParaRPr lang="en-US" dirty="0"/>
                    </a:p>
                  </a:txBody>
                  <a:tcPr/>
                </a:tc>
                <a:tc>
                  <a:txBody>
                    <a:bodyPr/>
                    <a:lstStyle/>
                    <a:p>
                      <a:r>
                        <a:rPr lang="en-US" dirty="0" smtClean="0"/>
                        <a:t>Not null</a:t>
                      </a:r>
                      <a:endParaRPr lang="en-US" dirty="0"/>
                    </a:p>
                  </a:txBody>
                  <a:tcPr/>
                </a:tc>
                <a:tc>
                  <a:txBody>
                    <a:bodyPr/>
                    <a:lstStyle/>
                    <a:p>
                      <a:r>
                        <a:rPr lang="en-US" dirty="0" smtClean="0"/>
                        <a:t>To store user profile </a:t>
                      </a:r>
                      <a:r>
                        <a:rPr lang="en-US" dirty="0" err="1" smtClean="0"/>
                        <a:t>url</a:t>
                      </a:r>
                      <a:endParaRPr lang="en-US" dirty="0"/>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4132538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6" y="2526217"/>
            <a:ext cx="9404723" cy="1400530"/>
          </a:xfrm>
        </p:spPr>
        <p:txBody>
          <a:bodyPr/>
          <a:lstStyle/>
          <a:p>
            <a:r>
              <a:rPr lang="en-US" dirty="0" smtClean="0">
                <a:solidFill>
                  <a:schemeClr val="tx1"/>
                </a:solidFill>
              </a:rPr>
              <a:t>9.Process Description             (Module Wise)</a:t>
            </a:r>
            <a:endParaRPr 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376463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1"/>
                </a:solidFill>
              </a:rPr>
              <a:t>Social Media Assistant is totally</a:t>
            </a:r>
            <a:br>
              <a:rPr lang="en-US" sz="2400" dirty="0" smtClean="0">
                <a:solidFill>
                  <a:schemeClr val="tx1"/>
                </a:solidFill>
              </a:rPr>
            </a:br>
            <a:r>
              <a:rPr lang="en-US" sz="2400" dirty="0" smtClean="0">
                <a:solidFill>
                  <a:schemeClr val="tx1"/>
                </a:solidFill>
              </a:rPr>
              <a:t>social media based application for analysis your social media account(Instagram)  </a:t>
            </a:r>
            <a:endParaRPr lang="en-US" sz="2400" dirty="0">
              <a:solidFill>
                <a:schemeClr val="tx1"/>
              </a:solidFill>
            </a:endParaRPr>
          </a:p>
        </p:txBody>
      </p:sp>
      <p:sp>
        <p:nvSpPr>
          <p:cNvPr id="3" name="Content Placeholder 2"/>
          <p:cNvSpPr>
            <a:spLocks noGrp="1"/>
          </p:cNvSpPr>
          <p:nvPr>
            <p:ph idx="1"/>
          </p:nvPr>
        </p:nvSpPr>
        <p:spPr/>
        <p:txBody>
          <a:bodyPr>
            <a:normAutofit/>
          </a:bodyPr>
          <a:lstStyle/>
          <a:p>
            <a:pPr marL="0" indent="0">
              <a:buNone/>
            </a:pPr>
            <a:r>
              <a:rPr lang="en-US" dirty="0" smtClean="0"/>
              <a:t>Social Media Assistant Include:-</a:t>
            </a:r>
          </a:p>
          <a:p>
            <a:pPr>
              <a:buFont typeface="Wingdings" panose="05000000000000000000" pitchFamily="2" charset="2"/>
              <a:buChar char="Ø"/>
            </a:pPr>
            <a:r>
              <a:rPr lang="en-US" dirty="0"/>
              <a:t>	</a:t>
            </a:r>
            <a:r>
              <a:rPr lang="en-US" dirty="0" smtClean="0"/>
              <a:t>Admin Module</a:t>
            </a:r>
          </a:p>
          <a:p>
            <a:pPr>
              <a:buFont typeface="Wingdings" panose="05000000000000000000" pitchFamily="2" charset="2"/>
              <a:buChar char="Ø"/>
            </a:pPr>
            <a:r>
              <a:rPr lang="en-US" dirty="0" smtClean="0"/>
              <a:t>User Module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400" y="3189082"/>
            <a:ext cx="6825666" cy="35289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377309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38955"/>
          </a:xfrm>
        </p:spPr>
        <p:txBody>
          <a:bodyPr/>
          <a:lstStyle/>
          <a:p>
            <a:r>
              <a:rPr lang="en-US" sz="1800" dirty="0" smtClean="0">
                <a:solidFill>
                  <a:schemeClr val="tx1"/>
                </a:solidFill>
              </a:rPr>
              <a:t>Common process for all module</a:t>
            </a:r>
            <a:endParaRPr lang="en-US" sz="1800" dirty="0">
              <a:solidFill>
                <a:schemeClr val="tx1"/>
              </a:solidFill>
            </a:endParaRPr>
          </a:p>
        </p:txBody>
      </p:sp>
      <p:sp>
        <p:nvSpPr>
          <p:cNvPr id="3" name="Content Placeholder 2"/>
          <p:cNvSpPr>
            <a:spLocks noGrp="1"/>
          </p:cNvSpPr>
          <p:nvPr>
            <p:ph idx="1"/>
          </p:nvPr>
        </p:nvSpPr>
        <p:spPr>
          <a:xfrm>
            <a:off x="1103312" y="991673"/>
            <a:ext cx="8946541" cy="5256727"/>
          </a:xfrm>
        </p:spPr>
        <p:txBody>
          <a:bodyPr>
            <a:normAutofit/>
          </a:bodyPr>
          <a:lstStyle/>
          <a:p>
            <a:r>
              <a:rPr lang="en-US" dirty="0" smtClean="0"/>
              <a:t>Registration process</a:t>
            </a:r>
          </a:p>
          <a:p>
            <a:r>
              <a:rPr lang="en-US" dirty="0" smtClean="0"/>
              <a:t>Login Process</a:t>
            </a:r>
          </a:p>
          <a:p>
            <a:r>
              <a:rPr lang="en-US" dirty="0" smtClean="0"/>
              <a:t>Search Process</a:t>
            </a:r>
          </a:p>
          <a:p>
            <a:pPr marL="0" indent="0">
              <a:buNone/>
            </a:pPr>
            <a:r>
              <a:rPr lang="en-US" dirty="0" smtClean="0"/>
              <a:t> 	</a:t>
            </a:r>
          </a:p>
          <a:p>
            <a:pPr marL="0" indent="0">
              <a:buNone/>
            </a:pPr>
            <a:r>
              <a:rPr lang="en-US" sz="2400" dirty="0" smtClean="0"/>
              <a:t>Registration Process</a:t>
            </a:r>
            <a:endParaRPr lang="en-US" sz="2400" dirty="0"/>
          </a:p>
          <a:p>
            <a:pPr marL="0" indent="0">
              <a:buNone/>
            </a:pPr>
            <a:r>
              <a:rPr lang="en-US" sz="2400" dirty="0" smtClean="0"/>
              <a:t>	</a:t>
            </a:r>
            <a:r>
              <a:rPr lang="en-US" dirty="0"/>
              <a:t>I</a:t>
            </a:r>
            <a:r>
              <a:rPr lang="en-US" dirty="0" smtClean="0"/>
              <a:t>n This process User and Admin will do registration on that site and if it is registered then it will go directly go for authentication checking</a:t>
            </a:r>
          </a:p>
          <a:p>
            <a:pPr marL="0" indent="0">
              <a:buNone/>
            </a:pPr>
            <a:endParaRPr lang="en-US" dirty="0"/>
          </a:p>
          <a:p>
            <a:pPr marL="0" indent="0">
              <a:buNone/>
            </a:pPr>
            <a:r>
              <a:rPr lang="en-US" sz="2400" dirty="0" smtClean="0"/>
              <a:t>Login Process</a:t>
            </a:r>
          </a:p>
          <a:p>
            <a:pPr marL="0" indent="0">
              <a:buNone/>
            </a:pPr>
            <a:r>
              <a:rPr lang="en-US" sz="2400" dirty="0"/>
              <a:t>	</a:t>
            </a:r>
            <a:r>
              <a:rPr lang="en-US" dirty="0" smtClean="0"/>
              <a:t>In this Process , if user is registered the go for checking valid user it will enter the username and password</a:t>
            </a:r>
            <a:r>
              <a:rPr lang="en-US" dirty="0"/>
              <a:t> </a:t>
            </a:r>
            <a:r>
              <a:rPr lang="en-US" dirty="0" smtClean="0"/>
              <a:t>,it can change the password of crested user and also view and edit own profile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842210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6" y="2526217"/>
            <a:ext cx="9404723" cy="1400530"/>
          </a:xfrm>
        </p:spPr>
        <p:txBody>
          <a:bodyPr/>
          <a:lstStyle/>
          <a:p>
            <a:r>
              <a:rPr lang="en-US" dirty="0" smtClean="0">
                <a:solidFill>
                  <a:schemeClr val="tx1"/>
                </a:solidFill>
              </a:rPr>
              <a:t>10.Input/Output Design</a:t>
            </a:r>
            <a:endParaRPr 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522314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877720"/>
            <a:ext cx="9404723" cy="1400530"/>
          </a:xfrm>
        </p:spPr>
        <p:txBody>
          <a:bodyPr/>
          <a:lstStyle/>
          <a:p>
            <a:pPr algn="ctr"/>
            <a:r>
              <a:rPr lang="en-US" sz="3200" dirty="0" smtClean="0">
                <a:solidFill>
                  <a:schemeClr val="tx1"/>
                </a:solidFill>
              </a:rPr>
              <a:t>1.2 Objective</a:t>
            </a:r>
            <a:endParaRPr lang="en-US" sz="3200" dirty="0">
              <a:solidFill>
                <a:schemeClr val="tx1"/>
              </a:solidFill>
            </a:endParaRPr>
          </a:p>
        </p:txBody>
      </p:sp>
      <p:sp>
        <p:nvSpPr>
          <p:cNvPr id="3" name="Content Placeholder 2"/>
          <p:cNvSpPr>
            <a:spLocks noGrp="1"/>
          </p:cNvSpPr>
          <p:nvPr>
            <p:ph idx="1"/>
          </p:nvPr>
        </p:nvSpPr>
        <p:spPr/>
        <p:txBody>
          <a:bodyPr>
            <a:normAutofit/>
          </a:bodyPr>
          <a:lstStyle/>
          <a:p>
            <a:r>
              <a:rPr lang="en-GB" dirty="0" smtClean="0">
                <a:latin typeface="Times New Roman" panose="02020603050405020304" pitchFamily="18" charset="0"/>
                <a:ea typeface="Times New Roman" panose="02020603050405020304" pitchFamily="18" charset="0"/>
              </a:rPr>
              <a:t>The Tool Will Work as an Assistant by Analysis your </a:t>
            </a:r>
            <a:r>
              <a:rPr lang="en-GB" dirty="0">
                <a:latin typeface="Times New Roman" panose="02020603050405020304" pitchFamily="18" charset="0"/>
                <a:ea typeface="Times New Roman" panose="02020603050405020304" pitchFamily="18" charset="0"/>
              </a:rPr>
              <a:t>S</a:t>
            </a:r>
            <a:r>
              <a:rPr lang="en-GB" dirty="0" smtClean="0">
                <a:latin typeface="Times New Roman" panose="02020603050405020304" pitchFamily="18" charset="0"/>
                <a:ea typeface="Times New Roman" panose="02020603050405020304" pitchFamily="18" charset="0"/>
              </a:rPr>
              <a:t>ocial </a:t>
            </a:r>
            <a:r>
              <a:rPr lang="en-GB" dirty="0">
                <a:latin typeface="Times New Roman" panose="02020603050405020304" pitchFamily="18" charset="0"/>
                <a:ea typeface="Times New Roman" panose="02020603050405020304" pitchFamily="18" charset="0"/>
              </a:rPr>
              <a:t>M</a:t>
            </a:r>
            <a:r>
              <a:rPr lang="en-GB" dirty="0" smtClean="0">
                <a:latin typeface="Times New Roman" panose="02020603050405020304" pitchFamily="18" charset="0"/>
                <a:ea typeface="Times New Roman" panose="02020603050405020304" pitchFamily="18" charset="0"/>
              </a:rPr>
              <a:t>edia </a:t>
            </a:r>
            <a:r>
              <a:rPr lang="en-GB" dirty="0">
                <a:latin typeface="Times New Roman" panose="02020603050405020304" pitchFamily="18" charset="0"/>
                <a:ea typeface="Times New Roman" panose="02020603050405020304" pitchFamily="18" charset="0"/>
              </a:rPr>
              <a:t>A</a:t>
            </a:r>
            <a:r>
              <a:rPr lang="en-GB" dirty="0" smtClean="0">
                <a:latin typeface="Times New Roman" panose="02020603050405020304" pitchFamily="18" charset="0"/>
                <a:ea typeface="Times New Roman" panose="02020603050405020304" pitchFamily="18" charset="0"/>
              </a:rPr>
              <a:t>ccount  </a:t>
            </a:r>
            <a:endParaRPr lang="en-GB" dirty="0">
              <a:latin typeface="Times New Roman" panose="02020603050405020304" pitchFamily="18" charset="0"/>
              <a:ea typeface="Times New Roman" panose="02020603050405020304" pitchFamily="18" charset="0"/>
            </a:endParaRPr>
          </a:p>
          <a:p>
            <a:r>
              <a:rPr lang="en-GB" dirty="0" smtClean="0">
                <a:latin typeface="Times New Roman" panose="02020603050405020304" pitchFamily="18" charset="0"/>
                <a:ea typeface="Times New Roman" panose="02020603050405020304" pitchFamily="18" charset="0"/>
              </a:rPr>
              <a:t>The Capability of the Tool is from Personal to Business Accounts </a:t>
            </a:r>
          </a:p>
          <a:p>
            <a:r>
              <a:rPr lang="en-GB" dirty="0" smtClean="0">
                <a:latin typeface="Times New Roman" panose="02020603050405020304" pitchFamily="18" charset="0"/>
                <a:ea typeface="Times New Roman" panose="02020603050405020304" pitchFamily="18" charset="0"/>
              </a:rPr>
              <a:t>Fast work , Easy to Access , Reliable for Heavy work </a:t>
            </a:r>
          </a:p>
          <a:p>
            <a:r>
              <a:rPr lang="en-GB" dirty="0" smtClean="0">
                <a:latin typeface="Times New Roman" panose="02020603050405020304" pitchFamily="18" charset="0"/>
                <a:ea typeface="Times New Roman" panose="02020603050405020304" pitchFamily="18" charset="0"/>
              </a:rPr>
              <a:t>Flow Chart for Easy to Analyse</a:t>
            </a:r>
          </a:p>
          <a:p>
            <a:r>
              <a:rPr lang="en-GB" dirty="0" smtClean="0">
                <a:latin typeface="Times New Roman" panose="02020603050405020304" pitchFamily="18" charset="0"/>
                <a:ea typeface="Times New Roman" panose="02020603050405020304" pitchFamily="18" charset="0"/>
              </a:rPr>
              <a:t>More Secure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257" y="3632200"/>
            <a:ext cx="5483858" cy="32258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0044" y="1838049"/>
            <a:ext cx="2312609" cy="231260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5287" y="4020770"/>
            <a:ext cx="3280270" cy="247405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327020">
            <a:off x="924692" y="5011370"/>
            <a:ext cx="3280270" cy="247405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420705">
            <a:off x="420470" y="3995369"/>
            <a:ext cx="3280270" cy="2474059"/>
          </a:xfrm>
          <a:prstGeom prst="rect">
            <a:avLst/>
          </a:prstGeom>
        </p:spPr>
      </p:pic>
    </p:spTree>
    <p:extLst>
      <p:ext uri="{BB962C8B-B14F-4D97-AF65-F5344CB8AC3E}">
        <p14:creationId xmlns:p14="http://schemas.microsoft.com/office/powerpoint/2010/main" val="12810144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8472" y="419100"/>
            <a:ext cx="3175000" cy="6350000"/>
          </a:xfrm>
          <a:prstGeom prst="rect">
            <a:avLst/>
          </a:prstGeom>
        </p:spPr>
      </p:pic>
      <p:cxnSp>
        <p:nvCxnSpPr>
          <p:cNvPr id="5" name="Straight Arrow Connector 4"/>
          <p:cNvCxnSpPr/>
          <p:nvPr/>
        </p:nvCxnSpPr>
        <p:spPr>
          <a:xfrm flipH="1">
            <a:off x="5983472" y="2057400"/>
            <a:ext cx="1420628"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7361422" y="1371600"/>
            <a:ext cx="3594100" cy="47117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b="1" dirty="0" smtClean="0">
                <a:effectLst>
                  <a:outerShdw blurRad="38100" dist="38100" dir="2700000" algn="tl">
                    <a:srgbClr val="000000">
                      <a:alpha val="43137"/>
                    </a:srgbClr>
                  </a:outerShdw>
                </a:effectLst>
              </a:rPr>
              <a:t>Splash Screen</a:t>
            </a:r>
          </a:p>
          <a:p>
            <a:pPr algn="ctr"/>
            <a:endParaRPr lang="en-IN" dirty="0"/>
          </a:p>
          <a:p>
            <a:pPr marL="285750" indent="-285750" algn="just">
              <a:buFont typeface="Arial" panose="020B0604020202020204" pitchFamily="34" charset="0"/>
              <a:buChar char="•"/>
            </a:pPr>
            <a:r>
              <a:rPr lang="en-IN" dirty="0" smtClean="0"/>
              <a:t>At the time of Launching of the app the first screen visible to the user is the “Splash Screen”.</a:t>
            </a:r>
          </a:p>
          <a:p>
            <a:pPr marL="285750" indent="-285750" algn="just">
              <a:buFont typeface="Arial" panose="020B0604020202020204" pitchFamily="34" charset="0"/>
              <a:buChar char="•"/>
            </a:pPr>
            <a:endParaRPr lang="en-IN" dirty="0" smtClean="0"/>
          </a:p>
          <a:p>
            <a:pPr marL="285750" indent="-285750" algn="just">
              <a:buFont typeface="Arial" panose="020B0604020202020204" pitchFamily="34" charset="0"/>
              <a:buChar char="•"/>
            </a:pPr>
            <a:r>
              <a:rPr lang="en-IN" dirty="0" smtClean="0"/>
              <a:t>It comes with the animated form of splash the logo of the app and its Background</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smtClean="0"/>
              <a:t>It appears for 2 seconds and then moves to the next Activity  </a:t>
            </a:r>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7027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1000" y="1219200"/>
            <a:ext cx="2387600" cy="47752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2100" y="1219200"/>
            <a:ext cx="2387600" cy="4775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000" y="1219200"/>
            <a:ext cx="2336800" cy="4673600"/>
          </a:xfrm>
          <a:prstGeom prst="rect">
            <a:avLst/>
          </a:prstGeom>
        </p:spPr>
      </p:pic>
      <p:sp>
        <p:nvSpPr>
          <p:cNvPr id="7" name="Rounded Rectangle 6"/>
          <p:cNvSpPr/>
          <p:nvPr/>
        </p:nvSpPr>
        <p:spPr>
          <a:xfrm>
            <a:off x="8064500" y="1168400"/>
            <a:ext cx="3378200" cy="56388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b="1" dirty="0" smtClean="0">
                <a:effectLst>
                  <a:outerShdw blurRad="38100" dist="38100" dir="2700000" algn="tl">
                    <a:srgbClr val="000000">
                      <a:alpha val="43137"/>
                    </a:srgbClr>
                  </a:outerShdw>
                </a:effectLst>
              </a:rPr>
              <a:t>Walk Through Activity</a:t>
            </a:r>
          </a:p>
          <a:p>
            <a:pPr algn="ctr"/>
            <a:endParaRPr lang="en-IN" dirty="0"/>
          </a:p>
          <a:p>
            <a:pPr marL="285750" indent="-285750" algn="ctr">
              <a:buFont typeface="Arial" panose="020B0604020202020204" pitchFamily="34" charset="0"/>
              <a:buChar char="•"/>
            </a:pPr>
            <a:r>
              <a:rPr lang="en-IN" dirty="0" smtClean="0"/>
              <a:t>In this activity user come to know the highlighted features of this app.</a:t>
            </a:r>
          </a:p>
          <a:p>
            <a:pPr marL="285750" indent="-285750" algn="ctr">
              <a:buFont typeface="Arial" panose="020B0604020202020204" pitchFamily="34" charset="0"/>
              <a:buChar char="•"/>
            </a:pPr>
            <a:endParaRPr lang="en-IN" dirty="0"/>
          </a:p>
          <a:p>
            <a:pPr marL="285750" indent="-285750" algn="ctr">
              <a:buFont typeface="Arial" panose="020B0604020202020204" pitchFamily="34" charset="0"/>
              <a:buChar char="•"/>
            </a:pPr>
            <a:r>
              <a:rPr lang="en-IN" dirty="0" smtClean="0"/>
              <a:t>It is shone only once as the user open the application for the first time.</a:t>
            </a:r>
          </a:p>
          <a:p>
            <a:pPr marL="285750" indent="-285750" algn="ctr">
              <a:buFont typeface="Arial" panose="020B0604020202020204" pitchFamily="34" charset="0"/>
              <a:buChar char="•"/>
            </a:pPr>
            <a:endParaRPr lang="en-IN" dirty="0"/>
          </a:p>
          <a:p>
            <a:pPr marL="285750" indent="-285750" algn="ctr">
              <a:buFont typeface="Arial" panose="020B0604020202020204" pitchFamily="34" charset="0"/>
              <a:buChar char="•"/>
            </a:pPr>
            <a:r>
              <a:rPr lang="en-IN" dirty="0" smtClean="0"/>
              <a:t>If ‘NEXT’ then it moves to the next slide </a:t>
            </a:r>
          </a:p>
          <a:p>
            <a:pPr marL="285750" indent="-285750" algn="ctr">
              <a:buFont typeface="Arial" panose="020B0604020202020204" pitchFamily="34" charset="0"/>
              <a:buChar char="•"/>
            </a:pPr>
            <a:endParaRPr lang="en-IN" dirty="0"/>
          </a:p>
          <a:p>
            <a:pPr marL="285750" indent="-285750" algn="ctr">
              <a:buFont typeface="Arial" panose="020B0604020202020204" pitchFamily="34" charset="0"/>
              <a:buChar char="•"/>
            </a:pPr>
            <a:r>
              <a:rPr lang="en-IN" dirty="0" smtClean="0"/>
              <a:t>If ‘SKIP’ then it will directly to the Next Activity.</a:t>
            </a:r>
            <a:endParaRPr lang="en-GB" dirty="0"/>
          </a:p>
        </p:txBody>
      </p:sp>
      <p:sp>
        <p:nvSpPr>
          <p:cNvPr id="10" name="Oval 9"/>
          <p:cNvSpPr/>
          <p:nvPr/>
        </p:nvSpPr>
        <p:spPr>
          <a:xfrm>
            <a:off x="4565650" y="5384800"/>
            <a:ext cx="774700" cy="48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2006600" y="5257800"/>
            <a:ext cx="774700" cy="48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7197725" y="5384800"/>
            <a:ext cx="774700" cy="48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130175" y="5334000"/>
            <a:ext cx="1016000" cy="406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682870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9400" y="114300"/>
            <a:ext cx="3698875" cy="6883400"/>
          </a:xfrm>
          <a:prstGeom prst="rect">
            <a:avLst/>
          </a:prstGeom>
        </p:spPr>
      </p:pic>
      <p:sp>
        <p:nvSpPr>
          <p:cNvPr id="4" name="Rounded Rectangle 3"/>
          <p:cNvSpPr/>
          <p:nvPr/>
        </p:nvSpPr>
        <p:spPr>
          <a:xfrm>
            <a:off x="6350000" y="977900"/>
            <a:ext cx="3225800" cy="25781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b="1" dirty="0" smtClean="0">
                <a:effectLst>
                  <a:outerShdw blurRad="38100" dist="38100" dir="2700000" algn="tl">
                    <a:srgbClr val="000000">
                      <a:alpha val="43137"/>
                    </a:srgbClr>
                  </a:outerShdw>
                </a:effectLst>
              </a:rPr>
              <a:t>Login Screen</a:t>
            </a:r>
          </a:p>
          <a:p>
            <a:pPr algn="ctr"/>
            <a:endParaRPr lang="en-IN" dirty="0"/>
          </a:p>
          <a:p>
            <a:pPr marL="285750" indent="-285750" algn="ctr">
              <a:buFont typeface="Arial" panose="020B0604020202020204" pitchFamily="34" charset="0"/>
              <a:buChar char="•"/>
            </a:pPr>
            <a:r>
              <a:rPr lang="en-IN" dirty="0" smtClean="0"/>
              <a:t>This is the first part where the user can login to there Account.</a:t>
            </a:r>
          </a:p>
          <a:p>
            <a:pPr algn="ctr"/>
            <a:endParaRPr lang="en-GB" dirty="0"/>
          </a:p>
        </p:txBody>
      </p:sp>
      <p:cxnSp>
        <p:nvCxnSpPr>
          <p:cNvPr id="8" name="Straight Arrow Connector 7"/>
          <p:cNvCxnSpPr/>
          <p:nvPr/>
        </p:nvCxnSpPr>
        <p:spPr>
          <a:xfrm flipH="1" flipV="1">
            <a:off x="4102100" y="6121400"/>
            <a:ext cx="1765300" cy="29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610100" y="5232400"/>
            <a:ext cx="1739900"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76300" y="5092700"/>
            <a:ext cx="673100" cy="48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699000" y="4089400"/>
            <a:ext cx="774700" cy="63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600700" y="3695700"/>
            <a:ext cx="2019300" cy="6985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If the user forgot the Password</a:t>
            </a:r>
            <a:endParaRPr lang="en-GB" sz="1400" dirty="0"/>
          </a:p>
        </p:txBody>
      </p:sp>
      <p:sp>
        <p:nvSpPr>
          <p:cNvPr id="21" name="Rounded Rectangle 20"/>
          <p:cNvSpPr/>
          <p:nvPr/>
        </p:nvSpPr>
        <p:spPr>
          <a:xfrm>
            <a:off x="6477000" y="5092700"/>
            <a:ext cx="1841500" cy="4826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To clear the Boxes</a:t>
            </a:r>
            <a:endParaRPr lang="en-GB" sz="1400" dirty="0"/>
          </a:p>
        </p:txBody>
      </p:sp>
      <p:sp>
        <p:nvSpPr>
          <p:cNvPr id="22" name="Rounded Rectangle 21"/>
          <p:cNvSpPr/>
          <p:nvPr/>
        </p:nvSpPr>
        <p:spPr>
          <a:xfrm>
            <a:off x="6045200" y="6267450"/>
            <a:ext cx="2159000" cy="4508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200" dirty="0" smtClean="0"/>
              <a:t>To Register as new user</a:t>
            </a:r>
            <a:endParaRPr lang="en-GB" sz="1200" dirty="0"/>
          </a:p>
        </p:txBody>
      </p:sp>
      <p:sp>
        <p:nvSpPr>
          <p:cNvPr id="23" name="Rounded Rectangle 22"/>
          <p:cNvSpPr/>
          <p:nvPr/>
        </p:nvSpPr>
        <p:spPr>
          <a:xfrm>
            <a:off x="0" y="4508500"/>
            <a:ext cx="1212850" cy="469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To Login</a:t>
            </a:r>
            <a:endParaRPr lang="en-GB" sz="14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4651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par>
                                <p:cTn id="19" presetID="16" presetClass="entr" presetSubtype="2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par>
                                <p:cTn id="22" presetID="16" presetClass="entr" presetSubtype="2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inVertical)">
                                      <p:cBhvr>
                                        <p:cTn id="30" dur="500"/>
                                        <p:tgtEl>
                                          <p:spTgt spid="21"/>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inVertical)">
                                      <p:cBhvr>
                                        <p:cTn id="33" dur="500"/>
                                        <p:tgtEl>
                                          <p:spTgt spid="2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inVertical)">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21" grpId="0" animBg="1"/>
      <p:bldP spid="22"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7900" y="266700"/>
            <a:ext cx="3292361" cy="6426200"/>
          </a:xfrm>
          <a:prstGeom prst="rect">
            <a:avLst/>
          </a:prstGeom>
        </p:spPr>
        <p:style>
          <a:lnRef idx="2">
            <a:schemeClr val="accent1"/>
          </a:lnRef>
          <a:fillRef idx="1">
            <a:schemeClr val="lt1"/>
          </a:fillRef>
          <a:effectRef idx="0">
            <a:schemeClr val="accent1"/>
          </a:effectRef>
          <a:fontRef idx="minor">
            <a:schemeClr val="dk1"/>
          </a:fontRef>
        </p:style>
      </p:pic>
      <p:sp>
        <p:nvSpPr>
          <p:cNvPr id="4" name="Rounded Rectangle 3"/>
          <p:cNvSpPr/>
          <p:nvPr/>
        </p:nvSpPr>
        <p:spPr>
          <a:xfrm>
            <a:off x="6667500" y="546100"/>
            <a:ext cx="3365500" cy="5867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b="1" dirty="0" smtClean="0">
                <a:effectLst>
                  <a:outerShdw blurRad="38100" dist="38100" dir="2700000" algn="tl">
                    <a:srgbClr val="000000">
                      <a:alpha val="43137"/>
                    </a:srgbClr>
                  </a:outerShdw>
                </a:effectLst>
              </a:rPr>
              <a:t>New User Registration </a:t>
            </a:r>
            <a:endParaRPr lang="en-IN" dirty="0"/>
          </a:p>
          <a:p>
            <a:pPr marL="285750" indent="-285750" algn="ctr">
              <a:buFont typeface="Arial" panose="020B0604020202020204" pitchFamily="34" charset="0"/>
              <a:buChar char="•"/>
            </a:pPr>
            <a:r>
              <a:rPr lang="en-IN" dirty="0" smtClean="0"/>
              <a:t>If the user visited for the First time then he/she has fill this activity.</a:t>
            </a:r>
          </a:p>
          <a:p>
            <a:pPr marL="285750" indent="-285750" algn="ctr">
              <a:buFont typeface="Arial" panose="020B0604020202020204" pitchFamily="34" charset="0"/>
              <a:buChar char="•"/>
            </a:pPr>
            <a:endParaRPr lang="en-IN" dirty="0"/>
          </a:p>
          <a:p>
            <a:pPr marL="285750" indent="-285750" algn="ctr">
              <a:buFont typeface="Arial" panose="020B0604020202020204" pitchFamily="34" charset="0"/>
              <a:buChar char="•"/>
            </a:pPr>
            <a:r>
              <a:rPr lang="en-IN" dirty="0" smtClean="0"/>
              <a:t>There is a Calendar view which makes it more easy to fill.</a:t>
            </a:r>
          </a:p>
          <a:p>
            <a:pPr marL="285750" indent="-285750" algn="ctr">
              <a:buFont typeface="Arial" panose="020B0604020202020204" pitchFamily="34" charset="0"/>
              <a:buChar char="•"/>
            </a:pPr>
            <a:endParaRPr lang="en-IN" dirty="0"/>
          </a:p>
          <a:p>
            <a:pPr marL="285750" indent="-285750" algn="ctr">
              <a:buFont typeface="Arial" panose="020B0604020202020204" pitchFamily="34" charset="0"/>
              <a:buChar char="•"/>
            </a:pPr>
            <a:r>
              <a:rPr lang="en-IN" dirty="0" smtClean="0"/>
              <a:t>Set the username and Password for easy , safe and fast Login </a:t>
            </a:r>
            <a:endParaRPr lang="en-GB" dirty="0"/>
          </a:p>
        </p:txBody>
      </p:sp>
      <p:cxnSp>
        <p:nvCxnSpPr>
          <p:cNvPr id="6" name="Straight Arrow Connector 5"/>
          <p:cNvCxnSpPr/>
          <p:nvPr/>
        </p:nvCxnSpPr>
        <p:spPr>
          <a:xfrm flipH="1">
            <a:off x="4270261" y="2082800"/>
            <a:ext cx="2397239" cy="161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411365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8100" y="127000"/>
            <a:ext cx="3302000" cy="6604000"/>
          </a:xfrm>
          <a:prstGeom prst="rect">
            <a:avLst/>
          </a:prstGeom>
        </p:spPr>
      </p:pic>
      <p:sp>
        <p:nvSpPr>
          <p:cNvPr id="4" name="Rounded Rectangle 3"/>
          <p:cNvSpPr/>
          <p:nvPr/>
        </p:nvSpPr>
        <p:spPr>
          <a:xfrm>
            <a:off x="7099300" y="1193800"/>
            <a:ext cx="3251200" cy="3390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b="1" dirty="0" smtClean="0">
                <a:effectLst>
                  <a:outerShdw blurRad="38100" dist="38100" dir="2700000" algn="tl">
                    <a:srgbClr val="000000">
                      <a:alpha val="43137"/>
                    </a:srgbClr>
                  </a:outerShdw>
                </a:effectLst>
              </a:rPr>
              <a:t>Reset Password</a:t>
            </a:r>
          </a:p>
          <a:p>
            <a:pPr algn="ctr"/>
            <a:endParaRPr lang="en-IN" dirty="0"/>
          </a:p>
          <a:p>
            <a:pPr marL="285750" indent="-285750" algn="ctr">
              <a:buFont typeface="Arial" panose="020B0604020202020204" pitchFamily="34" charset="0"/>
              <a:buChar char="•"/>
            </a:pPr>
            <a:r>
              <a:rPr lang="en-IN" dirty="0" smtClean="0"/>
              <a:t>If the user Forgot the Password then by this it can be easily changeable in two steps</a:t>
            </a:r>
            <a:endParaRPr lang="en-GB" dirty="0"/>
          </a:p>
        </p:txBody>
      </p:sp>
      <p:cxnSp>
        <p:nvCxnSpPr>
          <p:cNvPr id="6" name="Straight Arrow Connector 5"/>
          <p:cNvCxnSpPr/>
          <p:nvPr/>
        </p:nvCxnSpPr>
        <p:spPr>
          <a:xfrm flipH="1">
            <a:off x="4737100" y="2032000"/>
            <a:ext cx="2197100"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35204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0800" y="495300"/>
            <a:ext cx="2933700" cy="5867400"/>
          </a:xfrm>
          <a:prstGeom prst="rect">
            <a:avLst/>
          </a:prstGeom>
        </p:spPr>
      </p:pic>
      <p:sp>
        <p:nvSpPr>
          <p:cNvPr id="4" name="Rounded Rectangle 3"/>
          <p:cNvSpPr/>
          <p:nvPr/>
        </p:nvSpPr>
        <p:spPr>
          <a:xfrm>
            <a:off x="7086600" y="317500"/>
            <a:ext cx="3162300" cy="31115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b="1" dirty="0" smtClean="0">
                <a:effectLst>
                  <a:outerShdw blurRad="38100" dist="38100" dir="2700000" algn="tl">
                    <a:srgbClr val="000000">
                      <a:alpha val="43137"/>
                    </a:srgbClr>
                  </a:outerShdw>
                </a:effectLst>
              </a:rPr>
              <a:t>Dash Board</a:t>
            </a:r>
            <a:endParaRPr lang="en-IN" sz="2400" b="1" dirty="0" smtClean="0">
              <a:effectLst>
                <a:outerShdw blurRad="38100" dist="38100" dir="2700000" algn="tl">
                  <a:srgbClr val="000000">
                    <a:alpha val="43137"/>
                  </a:srgbClr>
                </a:outerShdw>
              </a:effectLst>
            </a:endParaRPr>
          </a:p>
          <a:p>
            <a:pPr algn="ctr"/>
            <a:endParaRPr lang="en-IN" dirty="0"/>
          </a:p>
          <a:p>
            <a:pPr marL="285750" indent="-285750" algn="ctr">
              <a:buFont typeface="Arial" panose="020B0604020202020204" pitchFamily="34" charset="0"/>
              <a:buChar char="•"/>
            </a:pPr>
            <a:r>
              <a:rPr lang="en-IN" dirty="0" smtClean="0"/>
              <a:t>This is the main dashboard of the application.</a:t>
            </a:r>
          </a:p>
          <a:p>
            <a:pPr marL="285750" indent="-285750" algn="ctr">
              <a:buFont typeface="Arial" panose="020B0604020202020204" pitchFamily="34" charset="0"/>
              <a:buChar char="•"/>
            </a:pPr>
            <a:endParaRPr lang="en-IN" dirty="0" smtClean="0"/>
          </a:p>
          <a:p>
            <a:pPr marL="285750" indent="-285750" algn="ctr">
              <a:buFont typeface="Arial" panose="020B0604020202020204" pitchFamily="34" charset="0"/>
              <a:buChar char="•"/>
            </a:pPr>
            <a:r>
              <a:rPr lang="en-IN" dirty="0" smtClean="0"/>
              <a:t>From here the user can easily monitor his account.</a:t>
            </a:r>
          </a:p>
          <a:p>
            <a:pPr algn="ctr"/>
            <a:endParaRPr lang="en-GB" dirty="0"/>
          </a:p>
        </p:txBody>
      </p:sp>
      <p:grpSp>
        <p:nvGrpSpPr>
          <p:cNvPr id="8" name="Group 7"/>
          <p:cNvGrpSpPr/>
          <p:nvPr/>
        </p:nvGrpSpPr>
        <p:grpSpPr>
          <a:xfrm flipV="1">
            <a:off x="4025900" y="941921"/>
            <a:ext cx="1839409" cy="574978"/>
            <a:chOff x="4296898" y="1803042"/>
            <a:chExt cx="1839409" cy="612775"/>
          </a:xfrm>
        </p:grpSpPr>
        <p:cxnSp>
          <p:nvCxnSpPr>
            <p:cNvPr id="6" name="Straight Arrow Connector 5"/>
            <p:cNvCxnSpPr>
              <a:stCxn id="7" idx="3"/>
            </p:cNvCxnSpPr>
            <p:nvPr/>
          </p:nvCxnSpPr>
          <p:spPr>
            <a:xfrm flipH="1" flipV="1">
              <a:off x="4296898" y="1984964"/>
              <a:ext cx="480509" cy="124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rot="10800000">
              <a:off x="4777407" y="1803042"/>
              <a:ext cx="1358900" cy="612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Bio of User</a:t>
              </a:r>
              <a:endParaRPr lang="en-GB" sz="1400" dirty="0"/>
            </a:p>
          </p:txBody>
        </p:sp>
      </p:grpSp>
      <p:grpSp>
        <p:nvGrpSpPr>
          <p:cNvPr id="9" name="Group 8"/>
          <p:cNvGrpSpPr/>
          <p:nvPr/>
        </p:nvGrpSpPr>
        <p:grpSpPr>
          <a:xfrm>
            <a:off x="4025900" y="3035300"/>
            <a:ext cx="2082800" cy="901700"/>
            <a:chOff x="4076700" y="1549400"/>
            <a:chExt cx="2082800" cy="901700"/>
          </a:xfrm>
        </p:grpSpPr>
        <p:cxnSp>
          <p:nvCxnSpPr>
            <p:cNvPr id="10" name="Straight Arrow Connector 9"/>
            <p:cNvCxnSpPr/>
            <p:nvPr/>
          </p:nvCxnSpPr>
          <p:spPr>
            <a:xfrm flipH="1">
              <a:off x="4076700" y="1873250"/>
              <a:ext cx="723900"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800600" y="1549400"/>
              <a:ext cx="1358900" cy="612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Top Posts</a:t>
              </a:r>
              <a:endParaRPr lang="en-GB" sz="1400" dirty="0"/>
            </a:p>
          </p:txBody>
        </p:sp>
      </p:grpSp>
      <p:grpSp>
        <p:nvGrpSpPr>
          <p:cNvPr id="12" name="Group 11"/>
          <p:cNvGrpSpPr/>
          <p:nvPr/>
        </p:nvGrpSpPr>
        <p:grpSpPr>
          <a:xfrm>
            <a:off x="4076699" y="2118518"/>
            <a:ext cx="1714500" cy="619820"/>
            <a:chOff x="4076700" y="1549400"/>
            <a:chExt cx="2082800" cy="901700"/>
          </a:xfrm>
        </p:grpSpPr>
        <p:cxnSp>
          <p:nvCxnSpPr>
            <p:cNvPr id="13" name="Straight Arrow Connector 12"/>
            <p:cNvCxnSpPr/>
            <p:nvPr/>
          </p:nvCxnSpPr>
          <p:spPr>
            <a:xfrm flipH="1">
              <a:off x="4076700" y="1873250"/>
              <a:ext cx="723900"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4800600" y="1549400"/>
              <a:ext cx="1358900" cy="612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Following List</a:t>
              </a:r>
              <a:endParaRPr lang="en-GB" sz="1400" dirty="0"/>
            </a:p>
          </p:txBody>
        </p:sp>
      </p:grpSp>
      <p:grpSp>
        <p:nvGrpSpPr>
          <p:cNvPr id="18" name="Group 17"/>
          <p:cNvGrpSpPr/>
          <p:nvPr/>
        </p:nvGrpSpPr>
        <p:grpSpPr>
          <a:xfrm flipH="1">
            <a:off x="231775" y="3990975"/>
            <a:ext cx="1638300" cy="665163"/>
            <a:chOff x="4076700" y="1549400"/>
            <a:chExt cx="2082800" cy="901700"/>
          </a:xfrm>
        </p:grpSpPr>
        <p:cxnSp>
          <p:nvCxnSpPr>
            <p:cNvPr id="19" name="Straight Arrow Connector 18"/>
            <p:cNvCxnSpPr/>
            <p:nvPr/>
          </p:nvCxnSpPr>
          <p:spPr>
            <a:xfrm flipH="1">
              <a:off x="4076700" y="1873250"/>
              <a:ext cx="723900"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800600" y="1549400"/>
              <a:ext cx="1358900" cy="612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User Profile</a:t>
              </a:r>
              <a:endParaRPr lang="en-GB" sz="1400" dirty="0"/>
            </a:p>
          </p:txBody>
        </p:sp>
      </p:grpSp>
      <p:grpSp>
        <p:nvGrpSpPr>
          <p:cNvPr id="21" name="Group 20"/>
          <p:cNvGrpSpPr/>
          <p:nvPr/>
        </p:nvGrpSpPr>
        <p:grpSpPr>
          <a:xfrm flipH="1">
            <a:off x="184150" y="3096418"/>
            <a:ext cx="1638300" cy="665163"/>
            <a:chOff x="4076700" y="1549400"/>
            <a:chExt cx="2082800" cy="901700"/>
          </a:xfrm>
        </p:grpSpPr>
        <p:cxnSp>
          <p:nvCxnSpPr>
            <p:cNvPr id="22" name="Straight Arrow Connector 21"/>
            <p:cNvCxnSpPr/>
            <p:nvPr/>
          </p:nvCxnSpPr>
          <p:spPr>
            <a:xfrm flipH="1">
              <a:off x="4076700" y="1873250"/>
              <a:ext cx="723900"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4800600" y="1549400"/>
              <a:ext cx="1358900" cy="612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All Posts</a:t>
              </a:r>
              <a:endParaRPr lang="en-GB" sz="1400" dirty="0"/>
            </a:p>
          </p:txBody>
        </p:sp>
      </p:grpSp>
      <p:grpSp>
        <p:nvGrpSpPr>
          <p:cNvPr id="24" name="Group 23"/>
          <p:cNvGrpSpPr/>
          <p:nvPr/>
        </p:nvGrpSpPr>
        <p:grpSpPr>
          <a:xfrm flipH="1">
            <a:off x="203200" y="2118518"/>
            <a:ext cx="1638300" cy="665163"/>
            <a:chOff x="4076699" y="1549400"/>
            <a:chExt cx="2082801" cy="901698"/>
          </a:xfrm>
        </p:grpSpPr>
        <p:cxnSp>
          <p:nvCxnSpPr>
            <p:cNvPr id="25" name="Straight Arrow Connector 24"/>
            <p:cNvCxnSpPr/>
            <p:nvPr/>
          </p:nvCxnSpPr>
          <p:spPr>
            <a:xfrm flipH="1">
              <a:off x="4076699" y="1855786"/>
              <a:ext cx="748118" cy="595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835550" y="1549400"/>
              <a:ext cx="1323950" cy="612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Followers List</a:t>
              </a:r>
              <a:endParaRPr lang="en-GB" sz="1400" dirty="0"/>
            </a:p>
          </p:txBody>
        </p:sp>
      </p:grpSp>
      <p:grpSp>
        <p:nvGrpSpPr>
          <p:cNvPr id="27" name="Group 26"/>
          <p:cNvGrpSpPr/>
          <p:nvPr/>
        </p:nvGrpSpPr>
        <p:grpSpPr>
          <a:xfrm flipH="1">
            <a:off x="1" y="470285"/>
            <a:ext cx="1394832" cy="621280"/>
            <a:chOff x="4386225" y="1549400"/>
            <a:chExt cx="1773275" cy="842212"/>
          </a:xfrm>
        </p:grpSpPr>
        <p:cxnSp>
          <p:nvCxnSpPr>
            <p:cNvPr id="28" name="Straight Arrow Connector 27"/>
            <p:cNvCxnSpPr/>
            <p:nvPr/>
          </p:nvCxnSpPr>
          <p:spPr>
            <a:xfrm flipH="1">
              <a:off x="4386225" y="1873251"/>
              <a:ext cx="414375" cy="51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4800600" y="1549400"/>
              <a:ext cx="1358900" cy="612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Profile pic</a:t>
              </a:r>
              <a:endParaRPr lang="en-GB" sz="1400" dirty="0"/>
            </a:p>
          </p:txBody>
        </p:sp>
      </p:grpSp>
      <p:grpSp>
        <p:nvGrpSpPr>
          <p:cNvPr id="30" name="Group 29"/>
          <p:cNvGrpSpPr/>
          <p:nvPr/>
        </p:nvGrpSpPr>
        <p:grpSpPr>
          <a:xfrm>
            <a:off x="2994025" y="76200"/>
            <a:ext cx="2152650" cy="733425"/>
            <a:chOff x="4076700" y="1549400"/>
            <a:chExt cx="2082800" cy="901700"/>
          </a:xfrm>
        </p:grpSpPr>
        <p:cxnSp>
          <p:nvCxnSpPr>
            <p:cNvPr id="31" name="Straight Arrow Connector 30"/>
            <p:cNvCxnSpPr/>
            <p:nvPr/>
          </p:nvCxnSpPr>
          <p:spPr>
            <a:xfrm flipH="1">
              <a:off x="4076700" y="1873250"/>
              <a:ext cx="723900" cy="577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4800600" y="1549400"/>
              <a:ext cx="1358900" cy="6127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Username</a:t>
              </a:r>
              <a:endParaRPr lang="en-GB" sz="1400" dirty="0"/>
            </a:p>
          </p:txBody>
        </p:sp>
      </p:grpSp>
      <p:sp>
        <p:nvSpPr>
          <p:cNvPr id="62" name="Rectangle 61"/>
          <p:cNvSpPr/>
          <p:nvPr/>
        </p:nvSpPr>
        <p:spPr>
          <a:xfrm>
            <a:off x="1612900" y="4876800"/>
            <a:ext cx="889000" cy="127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dirty="0" smtClean="0"/>
              <a:t>User profile</a:t>
            </a:r>
            <a:endParaRPr lang="en-GB" sz="1000" dirty="0"/>
          </a:p>
        </p:txBody>
      </p:sp>
      <p:sp>
        <p:nvSpPr>
          <p:cNvPr id="65" name="Rectangle 64"/>
          <p:cNvSpPr/>
          <p:nvPr/>
        </p:nvSpPr>
        <p:spPr>
          <a:xfrm>
            <a:off x="3075530" y="4875985"/>
            <a:ext cx="889000" cy="127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00" dirty="0" smtClean="0"/>
              <a:t>About</a:t>
            </a:r>
            <a:endParaRPr lang="en-GB" sz="1000" dirty="0"/>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cxnSp>
        <p:nvCxnSpPr>
          <p:cNvPr id="34" name="Straight Arrow Connector 33"/>
          <p:cNvCxnSpPr/>
          <p:nvPr/>
        </p:nvCxnSpPr>
        <p:spPr>
          <a:xfrm flipH="1">
            <a:off x="4395599" y="3359150"/>
            <a:ext cx="2847031" cy="180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1320800" y="5110991"/>
            <a:ext cx="2933700" cy="468898"/>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Dash Board</a:t>
            </a:r>
            <a:endParaRPr lang="en-GB" sz="1400" dirty="0"/>
          </a:p>
        </p:txBody>
      </p:sp>
    </p:spTree>
    <p:extLst>
      <p:ext uri="{BB962C8B-B14F-4D97-AF65-F5344CB8AC3E}">
        <p14:creationId xmlns:p14="http://schemas.microsoft.com/office/powerpoint/2010/main" val="57268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inVertical)">
                                      <p:cBhvr>
                                        <p:cTn id="13" dur="500"/>
                                        <p:tgtEl>
                                          <p:spTgt spid="30"/>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par>
                                <p:cTn id="20" presetID="16" presetClass="entr" presetSubtype="2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par>
                                <p:cTn id="26" presetID="16" presetClass="entr" presetSubtype="2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par>
                                <p:cTn id="29" presetID="16" presetClass="entr" presetSubtype="21"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inVertical)">
                                      <p:cBhvr>
                                        <p:cTn id="34" dur="500"/>
                                        <p:tgtEl>
                                          <p:spTgt spid="27"/>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inVertical)">
                                      <p:cBhvr>
                                        <p:cTn id="37" dur="500"/>
                                        <p:tgtEl>
                                          <p:spTgt spid="6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barn(inVertical)">
                                      <p:cBhvr>
                                        <p:cTn id="40" dur="5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inVertical)">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2" grpId="0" animBg="1"/>
      <p:bldP spid="6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8084" y="2432049"/>
            <a:ext cx="2322512" cy="41289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0549" y="2432049"/>
            <a:ext cx="2307432" cy="41021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5429" y="2413000"/>
            <a:ext cx="2296716" cy="408305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723" y="2451099"/>
            <a:ext cx="2286002" cy="4064001"/>
          </a:xfrm>
          <a:prstGeom prst="rect">
            <a:avLst/>
          </a:prstGeom>
        </p:spPr>
      </p:pic>
      <p:sp>
        <p:nvSpPr>
          <p:cNvPr id="9" name="Rounded Rectangle 8"/>
          <p:cNvSpPr/>
          <p:nvPr/>
        </p:nvSpPr>
        <p:spPr>
          <a:xfrm>
            <a:off x="517948" y="1524000"/>
            <a:ext cx="1689100" cy="723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About Us</a:t>
            </a:r>
            <a:endParaRPr lang="en-GB" dirty="0"/>
          </a:p>
        </p:txBody>
      </p:sp>
      <p:sp>
        <p:nvSpPr>
          <p:cNvPr id="10" name="Rounded Rectangle 9"/>
          <p:cNvSpPr/>
          <p:nvPr/>
        </p:nvSpPr>
        <p:spPr>
          <a:xfrm>
            <a:off x="2837074" y="1524000"/>
            <a:ext cx="1689100" cy="723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Top Post</a:t>
            </a:r>
            <a:endParaRPr lang="en-GB" dirty="0"/>
          </a:p>
        </p:txBody>
      </p:sp>
      <p:sp>
        <p:nvSpPr>
          <p:cNvPr id="11" name="Rounded Rectangle 10"/>
          <p:cNvSpPr/>
          <p:nvPr/>
        </p:nvSpPr>
        <p:spPr>
          <a:xfrm>
            <a:off x="5255554" y="1524000"/>
            <a:ext cx="1689100" cy="723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User Profile</a:t>
            </a:r>
            <a:endParaRPr lang="en-GB" dirty="0"/>
          </a:p>
        </p:txBody>
      </p:sp>
      <p:sp>
        <p:nvSpPr>
          <p:cNvPr id="13" name="Rounded Rectangle 12"/>
          <p:cNvSpPr/>
          <p:nvPr/>
        </p:nvSpPr>
        <p:spPr>
          <a:xfrm>
            <a:off x="7764790" y="1524000"/>
            <a:ext cx="1689100" cy="723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Followers/</a:t>
            </a:r>
          </a:p>
          <a:p>
            <a:pPr algn="ctr"/>
            <a:r>
              <a:rPr lang="en-IN" dirty="0" smtClean="0"/>
              <a:t>Following </a:t>
            </a:r>
            <a:r>
              <a:rPr lang="en-IN" dirty="0" smtClean="0"/>
              <a:t>List</a:t>
            </a:r>
            <a:endParaRPr lang="en-GB"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42700" y="6095174"/>
            <a:ext cx="774701" cy="762827"/>
          </a:xfrm>
          <a:prstGeom prst="rect">
            <a:avLst/>
          </a:prstGeom>
        </p:spPr>
      </p:pic>
      <p:sp>
        <p:nvSpPr>
          <p:cNvPr id="16" name="Rounded Rectangle 15"/>
          <p:cNvSpPr/>
          <p:nvPr/>
        </p:nvSpPr>
        <p:spPr>
          <a:xfrm>
            <a:off x="531204" y="476251"/>
            <a:ext cx="1684126" cy="723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Information Of Application </a:t>
            </a:r>
          </a:p>
          <a:p>
            <a:pPr algn="ctr"/>
            <a:r>
              <a:rPr lang="en-IN" sz="1400" dirty="0" smtClean="0"/>
              <a:t>&amp; its </a:t>
            </a:r>
            <a:r>
              <a:rPr lang="en-US" sz="1400" dirty="0" smtClean="0"/>
              <a:t>Developers </a:t>
            </a:r>
            <a:endParaRPr lang="en-GB" sz="1400" dirty="0"/>
          </a:p>
        </p:txBody>
      </p:sp>
      <p:sp>
        <p:nvSpPr>
          <p:cNvPr id="17" name="Rounded Rectangle 16"/>
          <p:cNvSpPr/>
          <p:nvPr/>
        </p:nvSpPr>
        <p:spPr>
          <a:xfrm>
            <a:off x="2833211" y="476251"/>
            <a:ext cx="1689100" cy="723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Shows the Most liked Picture</a:t>
            </a:r>
            <a:endParaRPr lang="en-GB" sz="1600" dirty="0"/>
          </a:p>
        </p:txBody>
      </p:sp>
      <p:sp>
        <p:nvSpPr>
          <p:cNvPr id="18" name="Rounded Rectangle 17"/>
          <p:cNvSpPr/>
          <p:nvPr/>
        </p:nvSpPr>
        <p:spPr>
          <a:xfrm>
            <a:off x="5240608" y="476251"/>
            <a:ext cx="1729952" cy="723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User can Directly Access their Account</a:t>
            </a:r>
            <a:endParaRPr lang="en-GB" sz="1400" dirty="0"/>
          </a:p>
        </p:txBody>
      </p:sp>
      <p:sp>
        <p:nvSpPr>
          <p:cNvPr id="19" name="Rounded Rectangle 18"/>
          <p:cNvSpPr/>
          <p:nvPr/>
        </p:nvSpPr>
        <p:spPr>
          <a:xfrm>
            <a:off x="7688857" y="244475"/>
            <a:ext cx="1765033" cy="10731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List of Audience With Direct Click and Open his Account Function</a:t>
            </a:r>
            <a:endParaRPr lang="en-GB" sz="1400" dirty="0"/>
          </a:p>
        </p:txBody>
      </p:sp>
      <p:sp>
        <p:nvSpPr>
          <p:cNvPr id="20" name="Rounded Rectangle 19"/>
          <p:cNvSpPr/>
          <p:nvPr/>
        </p:nvSpPr>
        <p:spPr>
          <a:xfrm>
            <a:off x="10152657" y="1997074"/>
            <a:ext cx="1765033" cy="35020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This </a:t>
            </a:r>
            <a:r>
              <a:rPr lang="en-US" b="1" dirty="0" smtClean="0"/>
              <a:t>is the over view of  Functions Of the Application.</a:t>
            </a:r>
          </a:p>
          <a:p>
            <a:pPr algn="ctr"/>
            <a:endParaRPr lang="en-GB" sz="2000" b="1" dirty="0"/>
          </a:p>
        </p:txBody>
      </p:sp>
      <p:cxnSp>
        <p:nvCxnSpPr>
          <p:cNvPr id="4" name="Straight Arrow Connector 3"/>
          <p:cNvCxnSpPr>
            <a:stCxn id="16" idx="2"/>
            <a:endCxn id="9" idx="0"/>
          </p:cNvCxnSpPr>
          <p:nvPr/>
        </p:nvCxnSpPr>
        <p:spPr>
          <a:xfrm flipH="1">
            <a:off x="1362498" y="1200151"/>
            <a:ext cx="10769" cy="32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646566" y="1200151"/>
            <a:ext cx="10769" cy="32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089335" y="1212850"/>
            <a:ext cx="10769" cy="32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p:cNvCxnSpPr>
          <p:nvPr/>
        </p:nvCxnSpPr>
        <p:spPr>
          <a:xfrm>
            <a:off x="8609340" y="2247900"/>
            <a:ext cx="1" cy="187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571373" y="1323975"/>
            <a:ext cx="1" cy="187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023401" y="2247899"/>
            <a:ext cx="1" cy="187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108844" y="2247899"/>
            <a:ext cx="1" cy="187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13458" y="2225677"/>
            <a:ext cx="1" cy="187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11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00" y="558800"/>
            <a:ext cx="2800350" cy="5600700"/>
          </a:xfrm>
          <a:prstGeom prst="rect">
            <a:avLst/>
          </a:prstGeom>
        </p:spPr>
      </p:pic>
      <p:sp>
        <p:nvSpPr>
          <p:cNvPr id="4" name="Rounded Rectangle 3"/>
          <p:cNvSpPr/>
          <p:nvPr/>
        </p:nvSpPr>
        <p:spPr>
          <a:xfrm>
            <a:off x="6324600" y="95250"/>
            <a:ext cx="2320925" cy="31559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b="1" dirty="0" smtClean="0">
                <a:effectLst>
                  <a:outerShdw blurRad="38100" dist="38100" dir="2700000" algn="tl">
                    <a:srgbClr val="000000">
                      <a:alpha val="43137"/>
                    </a:srgbClr>
                  </a:outerShdw>
                </a:effectLst>
              </a:rPr>
              <a:t>Quick Overview Panel</a:t>
            </a:r>
          </a:p>
          <a:p>
            <a:pPr algn="ctr"/>
            <a:endParaRPr lang="en-IN" dirty="0"/>
          </a:p>
          <a:p>
            <a:pPr marL="285750" indent="-285750" algn="ctr">
              <a:buFont typeface="Arial" panose="020B0604020202020204" pitchFamily="34" charset="0"/>
              <a:buChar char="•"/>
            </a:pPr>
            <a:r>
              <a:rPr lang="en-IN" dirty="0" smtClean="0"/>
              <a:t>This Panel Will Show the Count of the account for one click Inspection</a:t>
            </a:r>
            <a:endParaRPr lang="en-GB" dirty="0"/>
          </a:p>
        </p:txBody>
      </p:sp>
      <p:cxnSp>
        <p:nvCxnSpPr>
          <p:cNvPr id="6" name="Straight Arrow Connector 5"/>
          <p:cNvCxnSpPr/>
          <p:nvPr/>
        </p:nvCxnSpPr>
        <p:spPr>
          <a:xfrm flipH="1">
            <a:off x="4337050" y="1612900"/>
            <a:ext cx="1987550" cy="107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000500" y="3492500"/>
            <a:ext cx="863600" cy="215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000500" y="4057650"/>
            <a:ext cx="863600" cy="215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000500" y="4568825"/>
            <a:ext cx="863600" cy="215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305175" y="5187950"/>
            <a:ext cx="1558925" cy="187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864100" y="3251200"/>
            <a:ext cx="1333500" cy="40322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Total Followers</a:t>
            </a:r>
            <a:endParaRPr lang="en-GB" sz="1400" dirty="0"/>
          </a:p>
        </p:txBody>
      </p:sp>
      <p:sp>
        <p:nvSpPr>
          <p:cNvPr id="14" name="Rounded Rectangle 13"/>
          <p:cNvSpPr/>
          <p:nvPr/>
        </p:nvSpPr>
        <p:spPr>
          <a:xfrm>
            <a:off x="4864100" y="3843338"/>
            <a:ext cx="1333500" cy="40322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Total Following</a:t>
            </a:r>
            <a:endParaRPr lang="en-GB" sz="1400" dirty="0"/>
          </a:p>
        </p:txBody>
      </p:sp>
      <p:sp>
        <p:nvSpPr>
          <p:cNvPr id="15" name="Rounded Rectangle 14"/>
          <p:cNvSpPr/>
          <p:nvPr/>
        </p:nvSpPr>
        <p:spPr>
          <a:xfrm>
            <a:off x="4876800" y="4433887"/>
            <a:ext cx="1333500" cy="40322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Total Posts</a:t>
            </a:r>
            <a:endParaRPr lang="en-GB" sz="1400" dirty="0"/>
          </a:p>
        </p:txBody>
      </p:sp>
      <p:sp>
        <p:nvSpPr>
          <p:cNvPr id="16" name="Rounded Rectangle 15"/>
          <p:cNvSpPr/>
          <p:nvPr/>
        </p:nvSpPr>
        <p:spPr>
          <a:xfrm>
            <a:off x="4864100" y="5199063"/>
            <a:ext cx="1333500" cy="40322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Logout</a:t>
            </a:r>
            <a:endParaRPr lang="en-GB" sz="1400"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800" y="1281111"/>
            <a:ext cx="2740026" cy="5480052"/>
          </a:xfrm>
          <a:prstGeom prst="rect">
            <a:avLst/>
          </a:prstGeom>
        </p:spPr>
      </p:pic>
      <p:cxnSp>
        <p:nvCxnSpPr>
          <p:cNvPr id="20" name="Straight Arrow Connector 19"/>
          <p:cNvCxnSpPr>
            <a:stCxn id="16" idx="3"/>
          </p:cNvCxnSpPr>
          <p:nvPr/>
        </p:nvCxnSpPr>
        <p:spPr>
          <a:xfrm flipV="1">
            <a:off x="6197600" y="4433887"/>
            <a:ext cx="2927350" cy="966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59540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par>
                                <p:cTn id="36" presetID="22" presetClass="entr" presetSubtype="4"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par>
                                <p:cTn id="42" presetID="22" presetClass="entr" presetSubtype="4"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600" y="533400"/>
            <a:ext cx="2870200" cy="5740400"/>
          </a:xfrm>
          <a:prstGeom prst="rect">
            <a:avLst/>
          </a:prstGeom>
        </p:spPr>
      </p:pic>
      <p:sp>
        <p:nvSpPr>
          <p:cNvPr id="4" name="Rounded Rectangle 3"/>
          <p:cNvSpPr/>
          <p:nvPr/>
        </p:nvSpPr>
        <p:spPr>
          <a:xfrm>
            <a:off x="5765800" y="114300"/>
            <a:ext cx="3035300" cy="32893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b="1" dirty="0" smtClean="0">
                <a:effectLst>
                  <a:outerShdw blurRad="38100" dist="38100" dir="2700000" algn="tl">
                    <a:srgbClr val="000000">
                      <a:alpha val="43137"/>
                    </a:srgbClr>
                  </a:outerShdw>
                </a:effectLst>
              </a:rPr>
              <a:t>Charts View</a:t>
            </a:r>
          </a:p>
          <a:p>
            <a:pPr algn="ctr"/>
            <a:endParaRPr lang="en-IN" dirty="0"/>
          </a:p>
          <a:p>
            <a:pPr marL="285750" indent="-285750" algn="ctr">
              <a:buFont typeface="Arial" panose="020B0604020202020204" pitchFamily="34" charset="0"/>
              <a:buChar char="•"/>
            </a:pPr>
            <a:r>
              <a:rPr lang="en-IN" dirty="0" smtClean="0"/>
              <a:t>The user Friendly Look for Quick Monitoring the account</a:t>
            </a:r>
          </a:p>
          <a:p>
            <a:pPr marL="285750" indent="-285750" algn="ctr">
              <a:buFont typeface="Arial" panose="020B0604020202020204" pitchFamily="34" charset="0"/>
              <a:buChar char="•"/>
            </a:pPr>
            <a:endParaRPr lang="en-IN" dirty="0"/>
          </a:p>
          <a:p>
            <a:pPr marL="285750" indent="-285750" algn="ctr">
              <a:buFont typeface="Arial" panose="020B0604020202020204" pitchFamily="34" charset="0"/>
              <a:buChar char="•"/>
            </a:pPr>
            <a:r>
              <a:rPr lang="en-IN" dirty="0" smtClean="0"/>
              <a:t>There are 4 different types of charts for different items </a:t>
            </a:r>
            <a:r>
              <a:rPr lang="en-IN" smtClean="0"/>
              <a:t>with Unique </a:t>
            </a:r>
            <a:r>
              <a:rPr lang="en-IN" dirty="0" smtClean="0"/>
              <a:t>Animations</a:t>
            </a:r>
            <a:endParaRPr lang="en-GB" dirty="0"/>
          </a:p>
        </p:txBody>
      </p:sp>
      <p:cxnSp>
        <p:nvCxnSpPr>
          <p:cNvPr id="6" name="Straight Arrow Connector 5"/>
          <p:cNvCxnSpPr/>
          <p:nvPr/>
        </p:nvCxnSpPr>
        <p:spPr>
          <a:xfrm flipH="1">
            <a:off x="3987800" y="1524000"/>
            <a:ext cx="1778000" cy="119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898900" y="3403600"/>
            <a:ext cx="1016000" cy="29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860800" y="3975100"/>
            <a:ext cx="1016000" cy="29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860800" y="4502150"/>
            <a:ext cx="1016000" cy="29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898900" y="5016500"/>
            <a:ext cx="1016000" cy="29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4914900" y="3543300"/>
            <a:ext cx="1549400" cy="3746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600" dirty="0" smtClean="0"/>
              <a:t>Bar Chart</a:t>
            </a:r>
            <a:endParaRPr lang="en-GB" sz="1600" dirty="0"/>
          </a:p>
        </p:txBody>
      </p:sp>
      <p:sp>
        <p:nvSpPr>
          <p:cNvPr id="16" name="Rounded Rectangle 15"/>
          <p:cNvSpPr/>
          <p:nvPr/>
        </p:nvSpPr>
        <p:spPr>
          <a:xfrm>
            <a:off x="4914900" y="4051300"/>
            <a:ext cx="1549400" cy="3746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600" dirty="0" smtClean="0"/>
              <a:t>Bar Chart</a:t>
            </a:r>
            <a:endParaRPr lang="en-GB" sz="1600" dirty="0"/>
          </a:p>
        </p:txBody>
      </p:sp>
      <p:sp>
        <p:nvSpPr>
          <p:cNvPr id="17" name="Rounded Rectangle 16"/>
          <p:cNvSpPr/>
          <p:nvPr/>
        </p:nvSpPr>
        <p:spPr>
          <a:xfrm>
            <a:off x="4914900" y="4705350"/>
            <a:ext cx="1549400" cy="3746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600" dirty="0" smtClean="0"/>
              <a:t>Pie Chart</a:t>
            </a:r>
            <a:endParaRPr lang="en-GB" sz="1600" dirty="0"/>
          </a:p>
        </p:txBody>
      </p:sp>
      <p:sp>
        <p:nvSpPr>
          <p:cNvPr id="18" name="Rounded Rectangle 17"/>
          <p:cNvSpPr/>
          <p:nvPr/>
        </p:nvSpPr>
        <p:spPr>
          <a:xfrm>
            <a:off x="4914900" y="5248275"/>
            <a:ext cx="1549400" cy="3746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400" dirty="0" smtClean="0"/>
              <a:t>Radar Chart</a:t>
            </a:r>
            <a:endParaRPr lang="en-GB" sz="1400"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9175" y="3724275"/>
            <a:ext cx="1216025" cy="2314575"/>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7750" y="3724275"/>
            <a:ext cx="1177925" cy="2355850"/>
          </a:xfrm>
          <a:prstGeom prst="rect">
            <a:avLst/>
          </a:prstGeom>
        </p:spPr>
      </p:pic>
      <p:grpSp>
        <p:nvGrpSpPr>
          <p:cNvPr id="5" name="Group 4"/>
          <p:cNvGrpSpPr/>
          <p:nvPr/>
        </p:nvGrpSpPr>
        <p:grpSpPr>
          <a:xfrm>
            <a:off x="9447212" y="3729037"/>
            <a:ext cx="1177925" cy="2355850"/>
            <a:chOff x="9447212" y="3729037"/>
            <a:chExt cx="1177925" cy="2355850"/>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7212" y="3729037"/>
              <a:ext cx="1177925" cy="235585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7212" y="3795713"/>
              <a:ext cx="1177925" cy="2154237"/>
            </a:xfrm>
            <a:prstGeom prst="rect">
              <a:avLst/>
            </a:prstGeom>
          </p:spPr>
        </p:pic>
      </p:grpSp>
      <p:grpSp>
        <p:nvGrpSpPr>
          <p:cNvPr id="7" name="Group 6"/>
          <p:cNvGrpSpPr/>
          <p:nvPr/>
        </p:nvGrpSpPr>
        <p:grpSpPr>
          <a:xfrm>
            <a:off x="10674250" y="3733800"/>
            <a:ext cx="1177925" cy="2355850"/>
            <a:chOff x="10674250" y="3733800"/>
            <a:chExt cx="1177925" cy="2355850"/>
          </a:xfrm>
        </p:grpSpPr>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4250" y="3733800"/>
              <a:ext cx="1177925" cy="2355850"/>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4250" y="3795714"/>
              <a:ext cx="1177925" cy="2154236"/>
            </a:xfrm>
            <a:prstGeom prst="rect">
              <a:avLst/>
            </a:prstGeom>
          </p:spPr>
        </p:pic>
      </p:grpSp>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86103" y="6102554"/>
            <a:ext cx="805897" cy="793546"/>
          </a:xfrm>
          <a:prstGeom prst="rect">
            <a:avLst/>
          </a:prstGeom>
        </p:spPr>
      </p:pic>
    </p:spTree>
    <p:extLst>
      <p:ext uri="{BB962C8B-B14F-4D97-AF65-F5344CB8AC3E}">
        <p14:creationId xmlns:p14="http://schemas.microsoft.com/office/powerpoint/2010/main" val="103675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1207653"/>
            <a:ext cx="9982199" cy="5612247"/>
          </a:xfrm>
          <a:prstGeom prst="rect">
            <a:avLst/>
          </a:prstGeom>
        </p:spPr>
      </p:pic>
      <p:sp>
        <p:nvSpPr>
          <p:cNvPr id="4" name="Rounded Rectangle 3"/>
          <p:cNvSpPr/>
          <p:nvPr/>
        </p:nvSpPr>
        <p:spPr>
          <a:xfrm>
            <a:off x="1168400" y="114300"/>
            <a:ext cx="8610600" cy="9017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b="1" dirty="0" smtClean="0"/>
              <a:t>From Here the Admin can manage the users</a:t>
            </a:r>
            <a:endParaRPr lang="en-GB" sz="24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624045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2290"/>
          </a:xfrm>
        </p:spPr>
        <p:txBody>
          <a:bodyPr/>
          <a:lstStyle/>
          <a:p>
            <a:r>
              <a:rPr lang="en-US" dirty="0" smtClean="0">
                <a:solidFill>
                  <a:schemeClr val="tx1"/>
                </a:solidFill>
              </a:rPr>
              <a:t>2.Requirement Specification </a:t>
            </a:r>
            <a:r>
              <a:rPr lang="en-US" dirty="0" smtClean="0"/>
              <a:t/>
            </a:r>
            <a:br>
              <a:rPr lang="en-US" dirty="0" smtClean="0"/>
            </a:br>
            <a:endParaRPr lang="en-US" dirty="0"/>
          </a:p>
        </p:txBody>
      </p:sp>
      <p:sp>
        <p:nvSpPr>
          <p:cNvPr id="3" name="Content Placeholder 2"/>
          <p:cNvSpPr>
            <a:spLocks noGrp="1"/>
          </p:cNvSpPr>
          <p:nvPr>
            <p:ph idx="1"/>
          </p:nvPr>
        </p:nvSpPr>
        <p:spPr>
          <a:xfrm>
            <a:off x="1104293" y="2662519"/>
            <a:ext cx="8946541" cy="4195481"/>
          </a:xfrm>
        </p:spPr>
        <p:txBody>
          <a:bodyPr/>
          <a:lstStyle/>
          <a:p>
            <a:r>
              <a:rPr lang="en-US" dirty="0" smtClean="0"/>
              <a:t>There are Some of the Tool Available in Market but all of them works Separately which is time Consuming  </a:t>
            </a:r>
          </a:p>
          <a:p>
            <a:r>
              <a:rPr lang="en-US" dirty="0" smtClean="0"/>
              <a:t>There are also many Disabilities of them </a:t>
            </a:r>
          </a:p>
          <a:p>
            <a:r>
              <a:rPr lang="en-US" dirty="0" smtClean="0"/>
              <a:t>For e.g. Fake Ghost Followers , Account Blocking </a:t>
            </a:r>
          </a:p>
          <a:p>
            <a:r>
              <a:rPr lang="en-US" dirty="0" smtClean="0"/>
              <a:t>Not Reliable (as it will not working Properly)</a:t>
            </a:r>
          </a:p>
          <a:p>
            <a:endParaRPr lang="en-US" dirty="0" smtClean="0"/>
          </a:p>
          <a:p>
            <a:pPr marL="0" indent="0">
              <a:buNone/>
            </a:pPr>
            <a:endParaRPr lang="en-US" dirty="0" smtClean="0"/>
          </a:p>
        </p:txBody>
      </p:sp>
      <p:sp>
        <p:nvSpPr>
          <p:cNvPr id="5" name="TextBox 4"/>
          <p:cNvSpPr txBox="1"/>
          <p:nvPr/>
        </p:nvSpPr>
        <p:spPr>
          <a:xfrm>
            <a:off x="2070799" y="1470573"/>
            <a:ext cx="6555346" cy="584775"/>
          </a:xfrm>
          <a:prstGeom prst="rect">
            <a:avLst/>
          </a:prstGeom>
          <a:noFill/>
        </p:spPr>
        <p:txBody>
          <a:bodyPr wrap="square" rtlCol="0">
            <a:spAutoFit/>
          </a:bodyPr>
          <a:lstStyle/>
          <a:p>
            <a:pPr algn="ctr"/>
            <a:r>
              <a:rPr lang="en-US" sz="3200" dirty="0"/>
              <a:t>2</a:t>
            </a:r>
            <a:r>
              <a:rPr lang="en-US" sz="3200" dirty="0" smtClean="0"/>
              <a:t>.1 About Existing System </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884" y="2573427"/>
            <a:ext cx="4628633" cy="34910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168" y="4113010"/>
            <a:ext cx="4361933" cy="328987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403" y="2957315"/>
            <a:ext cx="6481966" cy="4888856"/>
          </a:xfrm>
          <a:prstGeom prst="rect">
            <a:avLst/>
          </a:prstGeom>
        </p:spPr>
      </p:pic>
    </p:spTree>
    <p:extLst>
      <p:ext uri="{BB962C8B-B14F-4D97-AF65-F5344CB8AC3E}">
        <p14:creationId xmlns:p14="http://schemas.microsoft.com/office/powerpoint/2010/main" val="25187019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206072"/>
            <a:ext cx="10007600" cy="5626528"/>
          </a:xfrm>
          <a:prstGeom prst="rect">
            <a:avLst/>
          </a:prstGeom>
        </p:spPr>
      </p:pic>
      <p:sp>
        <p:nvSpPr>
          <p:cNvPr id="4" name="Rounded Rectangle 3"/>
          <p:cNvSpPr/>
          <p:nvPr/>
        </p:nvSpPr>
        <p:spPr>
          <a:xfrm>
            <a:off x="952500" y="114300"/>
            <a:ext cx="8293100" cy="8763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b="1" dirty="0" smtClean="0"/>
              <a:t>Users </a:t>
            </a:r>
            <a:r>
              <a:rPr lang="en-IN" sz="2400" b="1" dirty="0"/>
              <a:t>A</a:t>
            </a:r>
            <a:r>
              <a:rPr lang="en-IN" sz="2400" b="1" dirty="0" smtClean="0"/>
              <a:t>ccount </a:t>
            </a:r>
            <a:r>
              <a:rPr lang="en-IN" sz="2400" b="1" dirty="0"/>
              <a:t>I</a:t>
            </a:r>
            <a:r>
              <a:rPr lang="en-IN" sz="2400" b="1" dirty="0" smtClean="0"/>
              <a:t>nformation </a:t>
            </a:r>
            <a:r>
              <a:rPr lang="en-IN" sz="2400" b="1" dirty="0"/>
              <a:t>D</a:t>
            </a:r>
            <a:r>
              <a:rPr lang="en-IN" sz="2400" b="1" dirty="0" smtClean="0"/>
              <a:t>atabase Table </a:t>
            </a:r>
            <a:endParaRPr lang="en-GB" sz="24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3893944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091010"/>
            <a:ext cx="10121900" cy="5690790"/>
          </a:xfrm>
          <a:prstGeom prst="rect">
            <a:avLst/>
          </a:prstGeom>
        </p:spPr>
      </p:pic>
      <p:sp>
        <p:nvSpPr>
          <p:cNvPr id="4" name="Rounded Rectangle 3"/>
          <p:cNvSpPr/>
          <p:nvPr/>
        </p:nvSpPr>
        <p:spPr>
          <a:xfrm>
            <a:off x="1028700" y="139700"/>
            <a:ext cx="7734300" cy="8382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b="1" dirty="0" smtClean="0"/>
              <a:t>Table for Graph View</a:t>
            </a:r>
            <a:endParaRPr lang="en-GB" sz="28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9439124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6" y="2526217"/>
            <a:ext cx="9404723" cy="1400530"/>
          </a:xfrm>
        </p:spPr>
        <p:txBody>
          <a:bodyPr/>
          <a:lstStyle/>
          <a:p>
            <a:r>
              <a:rPr lang="en-US" dirty="0" smtClean="0">
                <a:solidFill>
                  <a:schemeClr val="tx1"/>
                </a:solidFill>
              </a:rPr>
              <a:t>11.Testing</a:t>
            </a:r>
            <a:endParaRPr 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1117667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7400" y="139700"/>
            <a:ext cx="3276600" cy="6553200"/>
          </a:xfrm>
          <a:prstGeom prst="rect">
            <a:avLst/>
          </a:prstGeom>
        </p:spPr>
      </p:pic>
      <p:sp>
        <p:nvSpPr>
          <p:cNvPr id="4" name="Oval 3"/>
          <p:cNvSpPr/>
          <p:nvPr/>
        </p:nvSpPr>
        <p:spPr>
          <a:xfrm>
            <a:off x="958850" y="4622800"/>
            <a:ext cx="2933700" cy="1016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4940300" y="2768600"/>
            <a:ext cx="3530600" cy="30353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b="1" dirty="0" smtClean="0">
                <a:effectLst>
                  <a:outerShdw blurRad="38100" dist="38100" dir="2700000" algn="tl">
                    <a:srgbClr val="000000">
                      <a:alpha val="43137"/>
                    </a:srgbClr>
                  </a:outerShdw>
                </a:effectLst>
              </a:rPr>
              <a:t>Testing</a:t>
            </a:r>
          </a:p>
          <a:p>
            <a:pPr algn="ctr"/>
            <a:endParaRPr lang="en-IN" dirty="0"/>
          </a:p>
          <a:p>
            <a:pPr algn="ctr"/>
            <a:r>
              <a:rPr lang="en-IN" dirty="0" smtClean="0"/>
              <a:t>Any Type of Invalid Format</a:t>
            </a:r>
          </a:p>
          <a:p>
            <a:pPr algn="ctr"/>
            <a:r>
              <a:rPr lang="en-IN" dirty="0" smtClean="0"/>
              <a:t>Or</a:t>
            </a:r>
          </a:p>
          <a:p>
            <a:pPr algn="ctr"/>
            <a:r>
              <a:rPr lang="en-IN" dirty="0" smtClean="0"/>
              <a:t>Unknown User </a:t>
            </a:r>
          </a:p>
          <a:p>
            <a:pPr algn="ctr"/>
            <a:r>
              <a:rPr lang="en-IN" dirty="0" smtClean="0"/>
              <a:t>then a </a:t>
            </a:r>
            <a:r>
              <a:rPr lang="en-IN" dirty="0" smtClean="0"/>
              <a:t>toast </a:t>
            </a:r>
            <a:r>
              <a:rPr lang="en-IN" dirty="0" smtClean="0"/>
              <a:t>popups </a:t>
            </a:r>
          </a:p>
          <a:p>
            <a:pPr algn="ctr"/>
            <a:endParaRPr lang="en-IN" dirty="0"/>
          </a:p>
          <a:p>
            <a:pPr algn="ctr"/>
            <a:r>
              <a:rPr lang="en-IN" dirty="0" smtClean="0"/>
              <a:t>User Not Fount</a:t>
            </a:r>
          </a:p>
          <a:p>
            <a:pPr algn="ctr"/>
            <a:endParaRPr lang="en-IN" dirty="0" smtClean="0"/>
          </a:p>
        </p:txBody>
      </p:sp>
      <p:cxnSp>
        <p:nvCxnSpPr>
          <p:cNvPr id="7" name="Straight Arrow Connector 6"/>
          <p:cNvCxnSpPr/>
          <p:nvPr/>
        </p:nvCxnSpPr>
        <p:spPr>
          <a:xfrm flipH="1">
            <a:off x="3892550" y="4864100"/>
            <a:ext cx="102235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20174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2200" y="254000"/>
            <a:ext cx="3200400" cy="6400800"/>
          </a:xfrm>
          <a:prstGeom prst="rect">
            <a:avLst/>
          </a:prstGeom>
        </p:spPr>
      </p:pic>
      <p:sp>
        <p:nvSpPr>
          <p:cNvPr id="4" name="Rounded Rectangle 3"/>
          <p:cNvSpPr/>
          <p:nvPr/>
        </p:nvSpPr>
        <p:spPr>
          <a:xfrm>
            <a:off x="6527800" y="908050"/>
            <a:ext cx="3124200" cy="370205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2400" dirty="0" smtClean="0"/>
              <a:t>Testing For New User Registration</a:t>
            </a:r>
          </a:p>
          <a:p>
            <a:pPr algn="ctr"/>
            <a:endParaRPr lang="en-IN" dirty="0"/>
          </a:p>
          <a:p>
            <a:pPr marL="285750" indent="-285750" algn="ctr">
              <a:buFont typeface="Arial" panose="020B0604020202020204" pitchFamily="34" charset="0"/>
              <a:buChar char="•"/>
            </a:pPr>
            <a:r>
              <a:rPr lang="en-IN" dirty="0" smtClean="0"/>
              <a:t>All the format must match otherwise user cannot register</a:t>
            </a:r>
          </a:p>
          <a:p>
            <a:pPr marL="285750" indent="-285750" algn="ctr">
              <a:buFont typeface="Arial" panose="020B0604020202020204" pitchFamily="34" charset="0"/>
              <a:buChar char="•"/>
            </a:pPr>
            <a:r>
              <a:rPr lang="en-IN" dirty="0" smtClean="0"/>
              <a:t>And a </a:t>
            </a:r>
            <a:r>
              <a:rPr lang="en-IN" dirty="0" smtClean="0"/>
              <a:t>toast </a:t>
            </a:r>
            <a:r>
              <a:rPr lang="en-IN" dirty="0" smtClean="0"/>
              <a:t>popup </a:t>
            </a:r>
          </a:p>
          <a:p>
            <a:pPr marL="285750" indent="-285750" algn="ctr">
              <a:buFont typeface="Arial" panose="020B0604020202020204" pitchFamily="34" charset="0"/>
              <a:buChar char="•"/>
            </a:pPr>
            <a:r>
              <a:rPr lang="en-IN" dirty="0" smtClean="0"/>
              <a:t>“Error”</a:t>
            </a:r>
          </a:p>
          <a:p>
            <a:pPr algn="ctr"/>
            <a:endParaRPr lang="en-IN" dirty="0"/>
          </a:p>
        </p:txBody>
      </p:sp>
      <p:cxnSp>
        <p:nvCxnSpPr>
          <p:cNvPr id="6" name="Straight Arrow Connector 5"/>
          <p:cNvCxnSpPr>
            <a:stCxn id="4" idx="1"/>
          </p:cNvCxnSpPr>
          <p:nvPr/>
        </p:nvCxnSpPr>
        <p:spPr>
          <a:xfrm flipH="1">
            <a:off x="4254500" y="2759075"/>
            <a:ext cx="2273300" cy="185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260600" y="5562600"/>
            <a:ext cx="749300" cy="228600"/>
          </a:xfrm>
          <a:prstGeom prst="ellipse">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1050" dirty="0" smtClean="0"/>
              <a:t>Error</a:t>
            </a:r>
            <a:endParaRPr lang="en-GB" sz="105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51754"/>
            <a:ext cx="805897" cy="793546"/>
          </a:xfrm>
          <a:prstGeom prst="rect">
            <a:avLst/>
          </a:prstGeom>
        </p:spPr>
      </p:pic>
    </p:spTree>
    <p:extLst>
      <p:ext uri="{BB962C8B-B14F-4D97-AF65-F5344CB8AC3E}">
        <p14:creationId xmlns:p14="http://schemas.microsoft.com/office/powerpoint/2010/main" val="14161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996" y="2526217"/>
            <a:ext cx="9404723" cy="1400530"/>
          </a:xfrm>
        </p:spPr>
        <p:txBody>
          <a:bodyPr/>
          <a:lstStyle/>
          <a:p>
            <a:r>
              <a:rPr lang="en-US" dirty="0" smtClean="0">
                <a:solidFill>
                  <a:schemeClr val="tx1"/>
                </a:solidFill>
              </a:rPr>
              <a:t>12.Future Enhancement</a:t>
            </a:r>
            <a:endParaRPr 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4702487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941294"/>
            <a:ext cx="8946541" cy="5307105"/>
          </a:xfrm>
        </p:spPr>
        <p:txBody>
          <a:bodyPr/>
          <a:lstStyle/>
          <a:p>
            <a:pPr marL="0" indent="0">
              <a:buNone/>
            </a:pPr>
            <a:r>
              <a:rPr lang="en-US" dirty="0"/>
              <a:t>	</a:t>
            </a:r>
            <a:r>
              <a:rPr lang="en-US" dirty="0" smtClean="0"/>
              <a:t>We Think that not a Single  project is ever considered as Complete forever our mind is always thinking new and our necessities  also are growing day by day. We always want something more that what we have. Our Application also, if you see at the first glance that you find it to be complete but we want to make it still mature and fully automatic.</a:t>
            </a:r>
          </a:p>
          <a:p>
            <a:pPr marL="0" indent="0">
              <a:buNone/>
            </a:pPr>
            <a:endParaRPr lang="en-US" dirty="0"/>
          </a:p>
          <a:p>
            <a:pPr marL="0" indent="0">
              <a:buNone/>
            </a:pPr>
            <a:r>
              <a:rPr lang="en-US" dirty="0" smtClean="0"/>
              <a:t>Some are the expansion which we have thought of are :</a:t>
            </a:r>
          </a:p>
          <a:p>
            <a:pPr>
              <a:buFont typeface="Century Gothic" panose="020B0502020202020204" pitchFamily="34" charset="0"/>
              <a:buChar char="►"/>
            </a:pPr>
            <a:r>
              <a:rPr lang="en-US" dirty="0" smtClean="0"/>
              <a:t>Try to make system more user friendly </a:t>
            </a:r>
          </a:p>
          <a:p>
            <a:pPr>
              <a:buFont typeface="Century Gothic" panose="020B0502020202020204" pitchFamily="34" charset="0"/>
              <a:buChar char="►"/>
            </a:pPr>
            <a:r>
              <a:rPr lang="en-US" dirty="0" smtClean="0"/>
              <a:t>Add in all social media application like </a:t>
            </a:r>
            <a:r>
              <a:rPr lang="en-US" dirty="0"/>
              <a:t>F</a:t>
            </a:r>
            <a:r>
              <a:rPr lang="en-US" dirty="0" smtClean="0"/>
              <a:t>acebook, Twitter, etc</a:t>
            </a:r>
            <a:r>
              <a:rPr lang="en-US" dirty="0" smtClean="0"/>
              <a:t>.</a:t>
            </a:r>
          </a:p>
          <a:p>
            <a:pPr>
              <a:buFont typeface="Century Gothic" panose="020B0502020202020204" pitchFamily="34" charset="0"/>
              <a:buChar char="►"/>
            </a:pPr>
            <a:r>
              <a:rPr lang="en-US" dirty="0" smtClean="0"/>
              <a:t>Send notification on mobile.</a:t>
            </a:r>
          </a:p>
          <a:p>
            <a:pPr>
              <a:buFont typeface="Century Gothic" panose="020B0502020202020204" pitchFamily="34" charset="0"/>
              <a:buChar char="►"/>
            </a:pPr>
            <a:r>
              <a:rPr lang="en-US" dirty="0" smtClean="0"/>
              <a:t>Improve searching facilities. </a:t>
            </a:r>
          </a:p>
          <a:p>
            <a:pPr>
              <a:buFont typeface="Century Gothic" panose="020B0502020202020204" pitchFamily="34" charset="0"/>
              <a:buChar char="►"/>
            </a:pPr>
            <a:r>
              <a:rPr lang="en-US" dirty="0" smtClean="0"/>
              <a:t>Try to all type of user can use this application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227023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13.Conclustion</a:t>
            </a:r>
            <a:endParaRPr lang="en-US" dirty="0">
              <a:solidFill>
                <a:schemeClr val="tx1"/>
              </a:solidFill>
            </a:endParaRPr>
          </a:p>
        </p:txBody>
      </p:sp>
      <p:sp>
        <p:nvSpPr>
          <p:cNvPr id="3" name="Content Placeholder 2"/>
          <p:cNvSpPr>
            <a:spLocks noGrp="1"/>
          </p:cNvSpPr>
          <p:nvPr>
            <p:ph idx="1"/>
          </p:nvPr>
        </p:nvSpPr>
        <p:spPr/>
        <p:txBody>
          <a:bodyPr>
            <a:normAutofit/>
          </a:bodyPr>
          <a:lstStyle/>
          <a:p>
            <a:pPr marL="0" indent="0">
              <a:buNone/>
            </a:pPr>
            <a:r>
              <a:rPr lang="en-US" sz="2400" dirty="0" smtClean="0"/>
              <a:t>	All </a:t>
            </a:r>
            <a:r>
              <a:rPr lang="en-US" sz="2400" dirty="0"/>
              <a:t>in all We hope that this Application will improve and help to make the work more fast and easy for every one at any time. It will save your time and useful for every user. </a:t>
            </a:r>
          </a:p>
          <a:p>
            <a:pPr marL="0" indent="0">
              <a:buNone/>
            </a:pPr>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41028253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99564"/>
          </a:xfrm>
        </p:spPr>
        <p:txBody>
          <a:bodyPr/>
          <a:lstStyle/>
          <a:p>
            <a:r>
              <a:rPr lang="en-US" dirty="0" smtClean="0">
                <a:solidFill>
                  <a:schemeClr val="tx1"/>
                </a:solidFill>
              </a:rPr>
              <a:t>14.Bibliography/Reference</a:t>
            </a:r>
            <a:endParaRPr lang="en-US" dirty="0">
              <a:solidFill>
                <a:schemeClr val="tx1"/>
              </a:solidFill>
            </a:endParaRPr>
          </a:p>
        </p:txBody>
      </p:sp>
      <p:sp>
        <p:nvSpPr>
          <p:cNvPr id="3" name="Content Placeholder 2"/>
          <p:cNvSpPr>
            <a:spLocks noGrp="1"/>
          </p:cNvSpPr>
          <p:nvPr>
            <p:ph idx="1"/>
          </p:nvPr>
        </p:nvSpPr>
        <p:spPr>
          <a:xfrm>
            <a:off x="875201" y="1586754"/>
            <a:ext cx="8946541" cy="4661646"/>
          </a:xfrm>
        </p:spPr>
        <p:txBody>
          <a:bodyPr>
            <a:normAutofit/>
          </a:bodyPr>
          <a:lstStyle/>
          <a:p>
            <a:pPr marL="0" indent="0">
              <a:buNone/>
            </a:pPr>
            <a:r>
              <a:rPr lang="en-US" sz="1800" dirty="0" smtClean="0"/>
              <a:t>During this  development of our system, we have taken reference from various </a:t>
            </a:r>
            <a:r>
              <a:rPr lang="en-US" sz="1800" dirty="0" err="1"/>
              <a:t>Y</a:t>
            </a:r>
            <a:r>
              <a:rPr lang="en-US" sz="1800" dirty="0" err="1" smtClean="0"/>
              <a:t>outube</a:t>
            </a:r>
            <a:r>
              <a:rPr lang="en-US" sz="1800" dirty="0" smtClean="0"/>
              <a:t> videos, Websites and Online tutors 	</a:t>
            </a:r>
          </a:p>
          <a:p>
            <a:pPr marL="0" indent="0">
              <a:buNone/>
            </a:pPr>
            <a:endParaRPr lang="en-US" sz="1800" dirty="0"/>
          </a:p>
          <a:p>
            <a:pPr marL="0" indent="0">
              <a:buNone/>
            </a:pPr>
            <a:r>
              <a:rPr lang="en-US" sz="1800" dirty="0" smtClean="0"/>
              <a:t>Websites:</a:t>
            </a:r>
          </a:p>
          <a:p>
            <a:r>
              <a:rPr lang="en-US" sz="1800" dirty="0" smtClean="0">
                <a:hlinkClick r:id="rId2"/>
              </a:rPr>
              <a:t>www.google.com</a:t>
            </a:r>
            <a:endParaRPr lang="en-US" sz="1800" dirty="0" smtClean="0"/>
          </a:p>
          <a:p>
            <a:r>
              <a:rPr lang="en-US" sz="1800" dirty="0" smtClean="0">
                <a:hlinkClick r:id="rId3"/>
              </a:rPr>
              <a:t>www.codeproject.com</a:t>
            </a:r>
            <a:endParaRPr lang="en-US" sz="1800" dirty="0" smtClean="0"/>
          </a:p>
          <a:p>
            <a:r>
              <a:rPr lang="en-US" sz="1800" dirty="0" smtClean="0">
                <a:hlinkClick r:id="rId4"/>
              </a:rPr>
              <a:t>www.youtube.com</a:t>
            </a:r>
            <a:endParaRPr lang="en-US" sz="1800" dirty="0" smtClean="0"/>
          </a:p>
          <a:p>
            <a:endParaRPr lang="en-US" sz="1800" dirty="0" smtClean="0"/>
          </a:p>
          <a:p>
            <a:pPr marL="0" indent="0">
              <a:buNone/>
            </a:pPr>
            <a:endParaRPr lang="en-US" sz="1800"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2363743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8000" dirty="0" smtClean="0">
                <a:latin typeface="Algerian" panose="04020705040A02060702" pitchFamily="82" charset="0"/>
              </a:rPr>
              <a:t>Thank You </a:t>
            </a:r>
            <a:endParaRPr lang="en-GB" sz="8000" dirty="0">
              <a:latin typeface="Algerian" panose="04020705040A02060702"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800" y="1915036"/>
            <a:ext cx="5096520" cy="473976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36176855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877720"/>
            <a:ext cx="9404723" cy="1400530"/>
          </a:xfrm>
        </p:spPr>
        <p:txBody>
          <a:bodyPr/>
          <a:lstStyle/>
          <a:p>
            <a:pPr algn="ctr"/>
            <a:r>
              <a:rPr lang="en-US" sz="3200" dirty="0">
                <a:solidFill>
                  <a:schemeClr val="tx1"/>
                </a:solidFill>
              </a:rPr>
              <a:t>2</a:t>
            </a:r>
            <a:r>
              <a:rPr lang="en-US" sz="3200" dirty="0" smtClean="0">
                <a:solidFill>
                  <a:schemeClr val="tx1"/>
                </a:solidFill>
              </a:rPr>
              <a:t>.2 New Features </a:t>
            </a:r>
            <a:endParaRPr lang="en-US" sz="3200" dirty="0">
              <a:solidFill>
                <a:schemeClr val="tx1"/>
              </a:solidFill>
            </a:endParaRPr>
          </a:p>
        </p:txBody>
      </p:sp>
      <p:sp>
        <p:nvSpPr>
          <p:cNvPr id="3" name="Content Placeholder 2"/>
          <p:cNvSpPr>
            <a:spLocks noGrp="1"/>
          </p:cNvSpPr>
          <p:nvPr>
            <p:ph idx="1"/>
          </p:nvPr>
        </p:nvSpPr>
        <p:spPr/>
        <p:txBody>
          <a:bodyPr>
            <a:normAutofit/>
          </a:bodyPr>
          <a:lstStyle/>
          <a:p>
            <a:r>
              <a:rPr lang="en-GB" dirty="0" smtClean="0">
                <a:latin typeface="Times New Roman" panose="02020603050405020304" pitchFamily="18" charset="0"/>
                <a:ea typeface="Times New Roman" panose="02020603050405020304" pitchFamily="18" charset="0"/>
              </a:rPr>
              <a:t>Monitor The Daily Activities</a:t>
            </a:r>
          </a:p>
          <a:p>
            <a:r>
              <a:rPr lang="en-GB" dirty="0" smtClean="0">
                <a:latin typeface="Times New Roman" panose="02020603050405020304" pitchFamily="18" charset="0"/>
                <a:ea typeface="Times New Roman" panose="02020603050405020304" pitchFamily="18" charset="0"/>
              </a:rPr>
              <a:t>Flow Chart Availability(new)</a:t>
            </a:r>
          </a:p>
          <a:p>
            <a:r>
              <a:rPr lang="en-GB" dirty="0" smtClean="0">
                <a:latin typeface="Times New Roman" panose="02020603050405020304" pitchFamily="18" charset="0"/>
                <a:ea typeface="Times New Roman" panose="02020603050405020304" pitchFamily="18" charset="0"/>
              </a:rPr>
              <a:t>Average Values(new)</a:t>
            </a:r>
          </a:p>
          <a:p>
            <a:r>
              <a:rPr lang="en-GB" dirty="0" smtClean="0">
                <a:latin typeface="Times New Roman" panose="02020603050405020304" pitchFamily="18" charset="0"/>
                <a:ea typeface="Times New Roman" panose="02020603050405020304" pitchFamily="18" charset="0"/>
              </a:rPr>
              <a:t>Safe(new)</a:t>
            </a:r>
          </a:p>
          <a:p>
            <a:r>
              <a:rPr lang="en-GB" dirty="0" smtClean="0">
                <a:latin typeface="Times New Roman" panose="02020603050405020304" pitchFamily="18" charset="0"/>
                <a:ea typeface="Times New Roman" panose="02020603050405020304" pitchFamily="18" charset="0"/>
              </a:rPr>
              <a:t>User Friendly (new)</a:t>
            </a:r>
          </a:p>
          <a:p>
            <a:r>
              <a:rPr lang="en-GB" dirty="0" smtClean="0">
                <a:latin typeface="Times New Roman" panose="02020603050405020304" pitchFamily="18" charset="0"/>
                <a:ea typeface="Times New Roman" panose="02020603050405020304" pitchFamily="18" charset="0"/>
              </a:rPr>
              <a:t>All Functionalities in one </a:t>
            </a:r>
          </a:p>
          <a:p>
            <a:pPr marL="914400" lvl="2" indent="0">
              <a:buNone/>
            </a:pPr>
            <a:r>
              <a:rPr lang="en-GB" dirty="0" smtClean="0">
                <a:latin typeface="Times New Roman" panose="02020603050405020304" pitchFamily="18" charset="0"/>
                <a:ea typeface="Times New Roman" panose="02020603050405020304" pitchFamily="18" charset="0"/>
              </a:rPr>
              <a:t>(gained , loose , new , </a:t>
            </a:r>
            <a:r>
              <a:rPr lang="en-GB" dirty="0" err="1" smtClean="0">
                <a:latin typeface="Times New Roman" panose="02020603050405020304" pitchFamily="18" charset="0"/>
                <a:ea typeface="Times New Roman" panose="02020603050405020304" pitchFamily="18" charset="0"/>
              </a:rPr>
              <a:t>etc</a:t>
            </a:r>
            <a:r>
              <a:rPr lang="en-GB" dirty="0" smtClean="0">
                <a:latin typeface="Times New Roman" panose="02020603050405020304" pitchFamily="18" charset="0"/>
                <a:ea typeface="Times New Roman" panose="02020603050405020304" pitchFamily="18" charset="0"/>
              </a:rPr>
              <a:t>)</a:t>
            </a:r>
          </a:p>
          <a:p>
            <a:pPr marL="914400" lvl="2" indent="0">
              <a:buNone/>
            </a:pPr>
            <a:endParaRPr lang="en-GB" dirty="0">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559" y="1955800"/>
            <a:ext cx="7307579" cy="521969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1298894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4753" y="2706521"/>
            <a:ext cx="9404723" cy="1400530"/>
          </a:xfrm>
        </p:spPr>
        <p:txBody>
          <a:bodyPr/>
          <a:lstStyle/>
          <a:p>
            <a:r>
              <a:rPr lang="en-US" dirty="0" smtClean="0">
                <a:solidFill>
                  <a:schemeClr val="tx1"/>
                </a:solidFill>
              </a:rPr>
              <a:t>3.Minimum Hardware &amp; Software Requirement </a:t>
            </a:r>
            <a:endParaRPr 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spTree>
    <p:extLst>
      <p:ext uri="{BB962C8B-B14F-4D97-AF65-F5344CB8AC3E}">
        <p14:creationId xmlns:p14="http://schemas.microsoft.com/office/powerpoint/2010/main" val="2890272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740" y="504234"/>
            <a:ext cx="9404723" cy="1400530"/>
          </a:xfrm>
        </p:spPr>
        <p:txBody>
          <a:bodyPr/>
          <a:lstStyle/>
          <a:p>
            <a:pPr algn="ctr"/>
            <a:r>
              <a:rPr lang="en-US" sz="3200" dirty="0">
                <a:solidFill>
                  <a:schemeClr val="tx1"/>
                </a:solidFill>
              </a:rPr>
              <a:t>3.1 Client Side Hardware &amp; Software Requirement</a:t>
            </a:r>
            <a:br>
              <a:rPr lang="en-US" sz="3200" dirty="0">
                <a:solidFill>
                  <a:schemeClr val="tx1"/>
                </a:solidFill>
              </a:rPr>
            </a:br>
            <a:r>
              <a:rPr lang="en-US" sz="3200" dirty="0">
                <a:solidFill>
                  <a:schemeClr val="tx1"/>
                </a:solidFill>
              </a:rPr>
              <a:t/>
            </a:r>
            <a:br>
              <a:rPr lang="en-US" sz="3200" dirty="0">
                <a:solidFill>
                  <a:schemeClr val="tx1"/>
                </a:solidFill>
              </a:rPr>
            </a:br>
            <a:r>
              <a:rPr lang="en-US" sz="3200" dirty="0" smtClean="0"/>
              <a:t/>
            </a:r>
            <a:br>
              <a:rPr lang="en-US" sz="3200" dirty="0" smtClean="0"/>
            </a:br>
            <a:endParaRPr lang="en-US" sz="3200" dirty="0"/>
          </a:p>
        </p:txBody>
      </p:sp>
      <p:sp>
        <p:nvSpPr>
          <p:cNvPr id="3" name="Text Placeholder 2"/>
          <p:cNvSpPr>
            <a:spLocks noGrp="1"/>
          </p:cNvSpPr>
          <p:nvPr>
            <p:ph type="body" idx="1"/>
          </p:nvPr>
        </p:nvSpPr>
        <p:spPr>
          <a:xfrm>
            <a:off x="1101388" y="2167171"/>
            <a:ext cx="4396338" cy="576262"/>
          </a:xfrm>
        </p:spPr>
        <p:txBody>
          <a:bodyPr/>
          <a:lstStyle/>
          <a:p>
            <a:r>
              <a:rPr lang="en-US" dirty="0" smtClean="0">
                <a:solidFill>
                  <a:schemeClr val="tx1"/>
                </a:solidFill>
              </a:rPr>
              <a:t>Hardware Configuration </a:t>
            </a:r>
            <a:endParaRPr lang="en-US" dirty="0">
              <a:solidFill>
                <a:schemeClr val="tx1"/>
              </a:solidFill>
            </a:endParaRPr>
          </a:p>
        </p:txBody>
      </p:sp>
      <p:sp>
        <p:nvSpPr>
          <p:cNvPr id="5" name="Text Placeholder 4"/>
          <p:cNvSpPr>
            <a:spLocks noGrp="1"/>
          </p:cNvSpPr>
          <p:nvPr>
            <p:ph type="body" sz="quarter" idx="3"/>
          </p:nvPr>
        </p:nvSpPr>
        <p:spPr>
          <a:xfrm>
            <a:off x="5654675" y="2167171"/>
            <a:ext cx="4396339" cy="576262"/>
          </a:xfrm>
        </p:spPr>
        <p:txBody>
          <a:bodyPr/>
          <a:lstStyle/>
          <a:p>
            <a:r>
              <a:rPr lang="en-US" dirty="0" smtClean="0">
                <a:solidFill>
                  <a:schemeClr val="tx1"/>
                </a:solidFill>
              </a:rPr>
              <a:t>Software configuration </a:t>
            </a:r>
            <a:endParaRPr lang="en-US" dirty="0">
              <a:solidFill>
                <a:schemeClr val="tx1"/>
              </a:solidFill>
            </a:endParaRPr>
          </a:p>
        </p:txBody>
      </p:sp>
      <p:graphicFrame>
        <p:nvGraphicFramePr>
          <p:cNvPr id="14" name="Content Placeholder 13"/>
          <p:cNvGraphicFramePr>
            <a:graphicFrameLocks noGrp="1"/>
          </p:cNvGraphicFramePr>
          <p:nvPr>
            <p:ph sz="quarter" idx="4"/>
            <p:extLst>
              <p:ext uri="{D42A27DB-BD31-4B8C-83A1-F6EECF244321}">
                <p14:modId xmlns:p14="http://schemas.microsoft.com/office/powerpoint/2010/main" val="649933145"/>
              </p:ext>
            </p:extLst>
          </p:nvPr>
        </p:nvGraphicFramePr>
        <p:xfrm>
          <a:off x="5654675" y="3018294"/>
          <a:ext cx="4395788" cy="3741738"/>
        </p:xfrm>
        <a:graphic>
          <a:graphicData uri="http://schemas.openxmlformats.org/drawingml/2006/table">
            <a:tbl>
              <a:tblPr firstRow="1" bandRow="1">
                <a:tableStyleId>{5C22544A-7EE6-4342-B048-85BDC9FD1C3A}</a:tableStyleId>
              </a:tblPr>
              <a:tblGrid>
                <a:gridCol w="2197894"/>
                <a:gridCol w="2197894"/>
              </a:tblGrid>
              <a:tr h="3741738">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Web Browser</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Chrome</a:t>
                      </a:r>
                      <a:r>
                        <a:rPr lang="en-US" baseline="0" dirty="0" smtClean="0"/>
                        <a:t> or any </a:t>
                      </a:r>
                      <a:endParaRPr lang="en-US" dirty="0"/>
                    </a:p>
                  </a:txBody>
                  <a:tcPr/>
                </a:tc>
              </a:tr>
            </a:tbl>
          </a:graphicData>
        </a:graphic>
      </p:graphicFrame>
      <p:graphicFrame>
        <p:nvGraphicFramePr>
          <p:cNvPr id="13" name="Content Placeholder 12"/>
          <p:cNvGraphicFramePr>
            <a:graphicFrameLocks noGrp="1"/>
          </p:cNvGraphicFramePr>
          <p:nvPr>
            <p:ph sz="half" idx="2"/>
            <p:extLst>
              <p:ext uri="{D42A27DB-BD31-4B8C-83A1-F6EECF244321}">
                <p14:modId xmlns:p14="http://schemas.microsoft.com/office/powerpoint/2010/main" val="4065267311"/>
              </p:ext>
            </p:extLst>
          </p:nvPr>
        </p:nvGraphicFramePr>
        <p:xfrm>
          <a:off x="1101938" y="2971799"/>
          <a:ext cx="4395788" cy="3775779"/>
        </p:xfrm>
        <a:graphic>
          <a:graphicData uri="http://schemas.openxmlformats.org/drawingml/2006/table">
            <a:tbl>
              <a:tblPr firstRow="1" bandRow="1">
                <a:tableStyleId>{5C22544A-7EE6-4342-B048-85BDC9FD1C3A}</a:tableStyleId>
              </a:tblPr>
              <a:tblGrid>
                <a:gridCol w="2197894"/>
                <a:gridCol w="2197894"/>
              </a:tblGrid>
              <a:tr h="1258593">
                <a:tc>
                  <a:txBody>
                    <a:bodyPr/>
                    <a:lstStyle/>
                    <a:p>
                      <a:pPr algn="ctr"/>
                      <a:endParaRPr lang="en-US" dirty="0" smtClean="0"/>
                    </a:p>
                    <a:p>
                      <a:pPr algn="ctr"/>
                      <a:r>
                        <a:rPr lang="en-US" dirty="0" smtClean="0"/>
                        <a:t>Processor </a:t>
                      </a:r>
                      <a:endParaRPr lang="en-US" dirty="0"/>
                    </a:p>
                  </a:txBody>
                  <a:tcPr/>
                </a:tc>
                <a:tc>
                  <a:txBody>
                    <a:bodyPr/>
                    <a:lstStyle/>
                    <a:p>
                      <a:pPr algn="ctr"/>
                      <a:endParaRPr lang="en-US" dirty="0" smtClean="0"/>
                    </a:p>
                    <a:p>
                      <a:pPr algn="ctr"/>
                      <a:r>
                        <a:rPr lang="en-US" dirty="0" smtClean="0"/>
                        <a:t>Intel 1.3ghz</a:t>
                      </a:r>
                      <a:endParaRPr lang="en-US" dirty="0"/>
                    </a:p>
                  </a:txBody>
                  <a:tcPr/>
                </a:tc>
              </a:tr>
              <a:tr h="1258593">
                <a:tc>
                  <a:txBody>
                    <a:bodyPr/>
                    <a:lstStyle/>
                    <a:p>
                      <a:pPr algn="ctr"/>
                      <a:endParaRPr lang="en-US" dirty="0" smtClean="0"/>
                    </a:p>
                    <a:p>
                      <a:pPr algn="ctr"/>
                      <a:r>
                        <a:rPr lang="en-US" dirty="0" smtClean="0"/>
                        <a:t>RAM</a:t>
                      </a:r>
                      <a:endParaRPr lang="en-US" dirty="0"/>
                    </a:p>
                  </a:txBody>
                  <a:tcPr/>
                </a:tc>
                <a:tc>
                  <a:txBody>
                    <a:bodyPr/>
                    <a:lstStyle/>
                    <a:p>
                      <a:pPr algn="ctr"/>
                      <a:endParaRPr lang="en-US" dirty="0" smtClean="0"/>
                    </a:p>
                    <a:p>
                      <a:pPr algn="ctr"/>
                      <a:r>
                        <a:rPr lang="en-US" dirty="0" smtClean="0"/>
                        <a:t>2 GB(1 GB free space)</a:t>
                      </a:r>
                      <a:endParaRPr lang="en-US" dirty="0"/>
                    </a:p>
                  </a:txBody>
                  <a:tcPr/>
                </a:tc>
              </a:tr>
              <a:tr h="1258593">
                <a:tc>
                  <a:txBody>
                    <a:bodyPr/>
                    <a:lstStyle/>
                    <a:p>
                      <a:pPr algn="ctr"/>
                      <a:endParaRPr lang="en-US" dirty="0" smtClean="0"/>
                    </a:p>
                    <a:p>
                      <a:pPr algn="ctr"/>
                      <a:r>
                        <a:rPr lang="en-US" dirty="0" smtClean="0"/>
                        <a:t>Hard drive </a:t>
                      </a:r>
                      <a:endParaRPr lang="en-US" dirty="0"/>
                    </a:p>
                  </a:txBody>
                  <a:tcPr/>
                </a:tc>
                <a:tc>
                  <a:txBody>
                    <a:bodyPr/>
                    <a:lstStyle/>
                    <a:p>
                      <a:pPr algn="ctr"/>
                      <a:endParaRPr lang="en-US" dirty="0" smtClean="0"/>
                    </a:p>
                    <a:p>
                      <a:pPr algn="ctr"/>
                      <a:r>
                        <a:rPr lang="en-US" dirty="0" smtClean="0"/>
                        <a:t>4 GB (1GB free space)</a:t>
                      </a:r>
                      <a:endParaRPr lang="en-US" dirty="0"/>
                    </a:p>
                  </a:txBody>
                  <a:tcPr/>
                </a:tc>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199" y="3348319"/>
            <a:ext cx="3511033" cy="2648106"/>
          </a:xfrm>
          <a:prstGeom prst="rect">
            <a:avLst/>
          </a:prstGeom>
        </p:spPr>
      </p:pic>
    </p:spTree>
    <p:extLst>
      <p:ext uri="{BB962C8B-B14F-4D97-AF65-F5344CB8AC3E}">
        <p14:creationId xmlns:p14="http://schemas.microsoft.com/office/powerpoint/2010/main" val="34923171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740" y="504234"/>
            <a:ext cx="9404723" cy="1400530"/>
          </a:xfrm>
        </p:spPr>
        <p:txBody>
          <a:bodyPr/>
          <a:lstStyle/>
          <a:p>
            <a:pPr algn="ctr"/>
            <a:r>
              <a:rPr lang="en-US" sz="3200" dirty="0" smtClean="0">
                <a:solidFill>
                  <a:schemeClr val="tx1"/>
                </a:solidFill>
              </a:rPr>
              <a:t>3.2 Server </a:t>
            </a:r>
            <a:r>
              <a:rPr lang="en-US" sz="3200" dirty="0">
                <a:solidFill>
                  <a:schemeClr val="tx1"/>
                </a:solidFill>
              </a:rPr>
              <a:t>Side Hardware &amp; Software Requirement</a:t>
            </a:r>
            <a:br>
              <a:rPr lang="en-US" sz="3200" dirty="0">
                <a:solidFill>
                  <a:schemeClr val="tx1"/>
                </a:solidFill>
              </a:rPr>
            </a:br>
            <a:r>
              <a:rPr lang="en-US" sz="3200" dirty="0">
                <a:solidFill>
                  <a:schemeClr val="tx1"/>
                </a:solidFill>
              </a:rPr>
              <a:t/>
            </a:r>
            <a:br>
              <a:rPr lang="en-US" sz="3200" dirty="0">
                <a:solidFill>
                  <a:schemeClr val="tx1"/>
                </a:solidFill>
              </a:rPr>
            </a:br>
            <a:r>
              <a:rPr lang="en-US" sz="3200" dirty="0" smtClean="0"/>
              <a:t/>
            </a:r>
            <a:br>
              <a:rPr lang="en-US" sz="3200" dirty="0" smtClean="0"/>
            </a:br>
            <a:endParaRPr lang="en-US" sz="3200" dirty="0"/>
          </a:p>
        </p:txBody>
      </p:sp>
      <p:sp>
        <p:nvSpPr>
          <p:cNvPr id="3" name="Text Placeholder 2"/>
          <p:cNvSpPr>
            <a:spLocks noGrp="1"/>
          </p:cNvSpPr>
          <p:nvPr>
            <p:ph type="body" idx="1"/>
          </p:nvPr>
        </p:nvSpPr>
        <p:spPr>
          <a:xfrm>
            <a:off x="1101388" y="2167171"/>
            <a:ext cx="4396338" cy="576262"/>
          </a:xfrm>
        </p:spPr>
        <p:txBody>
          <a:bodyPr/>
          <a:lstStyle/>
          <a:p>
            <a:r>
              <a:rPr lang="en-US" dirty="0" smtClean="0">
                <a:solidFill>
                  <a:schemeClr val="tx1"/>
                </a:solidFill>
              </a:rPr>
              <a:t>Hardware Configuration </a:t>
            </a:r>
            <a:endParaRPr lang="en-US" dirty="0">
              <a:solidFill>
                <a:schemeClr val="tx1"/>
              </a:solidFill>
            </a:endParaRPr>
          </a:p>
        </p:txBody>
      </p:sp>
      <p:sp>
        <p:nvSpPr>
          <p:cNvPr id="5" name="Text Placeholder 4"/>
          <p:cNvSpPr>
            <a:spLocks noGrp="1"/>
          </p:cNvSpPr>
          <p:nvPr>
            <p:ph type="body" sz="quarter" idx="3"/>
          </p:nvPr>
        </p:nvSpPr>
        <p:spPr>
          <a:xfrm>
            <a:off x="5654675" y="2167171"/>
            <a:ext cx="4396339" cy="576262"/>
          </a:xfrm>
        </p:spPr>
        <p:txBody>
          <a:bodyPr/>
          <a:lstStyle/>
          <a:p>
            <a:r>
              <a:rPr lang="en-US" dirty="0" smtClean="0">
                <a:solidFill>
                  <a:schemeClr val="tx1"/>
                </a:solidFill>
              </a:rPr>
              <a:t>Software configuration </a:t>
            </a:r>
            <a:endParaRPr lang="en-US" dirty="0">
              <a:solidFill>
                <a:schemeClr val="tx1"/>
              </a:solidFill>
            </a:endParaRPr>
          </a:p>
        </p:txBody>
      </p:sp>
      <p:graphicFrame>
        <p:nvGraphicFramePr>
          <p:cNvPr id="13" name="Content Placeholder 12"/>
          <p:cNvGraphicFramePr>
            <a:graphicFrameLocks noGrp="1"/>
          </p:cNvGraphicFramePr>
          <p:nvPr>
            <p:ph sz="half" idx="2"/>
            <p:extLst>
              <p:ext uri="{D42A27DB-BD31-4B8C-83A1-F6EECF244321}">
                <p14:modId xmlns:p14="http://schemas.microsoft.com/office/powerpoint/2010/main" val="481386543"/>
              </p:ext>
            </p:extLst>
          </p:nvPr>
        </p:nvGraphicFramePr>
        <p:xfrm>
          <a:off x="1101938" y="3005840"/>
          <a:ext cx="4395788" cy="3741738"/>
        </p:xfrm>
        <a:graphic>
          <a:graphicData uri="http://schemas.openxmlformats.org/drawingml/2006/table">
            <a:tbl>
              <a:tblPr firstRow="1" bandRow="1">
                <a:tableStyleId>{5C22544A-7EE6-4342-B048-85BDC9FD1C3A}</a:tableStyleId>
              </a:tblPr>
              <a:tblGrid>
                <a:gridCol w="2197894"/>
                <a:gridCol w="2197894"/>
              </a:tblGrid>
              <a:tr h="1247246">
                <a:tc>
                  <a:txBody>
                    <a:bodyPr/>
                    <a:lstStyle/>
                    <a:p>
                      <a:pPr algn="ctr"/>
                      <a:endParaRPr lang="en-US" dirty="0" smtClean="0"/>
                    </a:p>
                    <a:p>
                      <a:pPr algn="ctr"/>
                      <a:r>
                        <a:rPr lang="en-US" dirty="0" smtClean="0"/>
                        <a:t>Processor </a:t>
                      </a:r>
                      <a:endParaRPr lang="en-US" dirty="0"/>
                    </a:p>
                  </a:txBody>
                  <a:tcPr/>
                </a:tc>
                <a:tc>
                  <a:txBody>
                    <a:bodyPr/>
                    <a:lstStyle/>
                    <a:p>
                      <a:pPr algn="ctr"/>
                      <a:endParaRPr lang="en-US" dirty="0" smtClean="0"/>
                    </a:p>
                    <a:p>
                      <a:pPr algn="ctr"/>
                      <a:r>
                        <a:rPr lang="en-US" dirty="0" smtClean="0"/>
                        <a:t>Intel 1.7ghz</a:t>
                      </a:r>
                      <a:endParaRPr lang="en-US" dirty="0"/>
                    </a:p>
                  </a:txBody>
                  <a:tcPr/>
                </a:tc>
              </a:tr>
              <a:tr h="1247246">
                <a:tc>
                  <a:txBody>
                    <a:bodyPr/>
                    <a:lstStyle/>
                    <a:p>
                      <a:pPr algn="ctr"/>
                      <a:endParaRPr lang="en-US" dirty="0" smtClean="0"/>
                    </a:p>
                    <a:p>
                      <a:pPr algn="ctr"/>
                      <a:r>
                        <a:rPr lang="en-US" dirty="0" smtClean="0"/>
                        <a:t>RAM</a:t>
                      </a:r>
                      <a:endParaRPr lang="en-US" dirty="0">
                        <a:solidFill>
                          <a:srgbClr val="B31166"/>
                        </a:solidFill>
                      </a:endParaRPr>
                    </a:p>
                  </a:txBody>
                  <a:tcPr/>
                </a:tc>
                <a:tc>
                  <a:txBody>
                    <a:bodyPr/>
                    <a:lstStyle/>
                    <a:p>
                      <a:pPr algn="ctr"/>
                      <a:endParaRPr lang="en-US" dirty="0" smtClean="0"/>
                    </a:p>
                    <a:p>
                      <a:pPr algn="ctr"/>
                      <a:r>
                        <a:rPr lang="en-US" baseline="0" dirty="0" smtClean="0"/>
                        <a:t>8 GB(4GB min. free space)</a:t>
                      </a:r>
                      <a:endParaRPr lang="en-US" dirty="0"/>
                    </a:p>
                  </a:txBody>
                  <a:tcPr/>
                </a:tc>
              </a:tr>
              <a:tr h="1247246">
                <a:tc>
                  <a:txBody>
                    <a:bodyPr/>
                    <a:lstStyle/>
                    <a:p>
                      <a:pPr algn="ctr"/>
                      <a:endParaRPr lang="en-US" dirty="0" smtClean="0"/>
                    </a:p>
                    <a:p>
                      <a:pPr algn="ctr"/>
                      <a:r>
                        <a:rPr lang="en-US" dirty="0" smtClean="0"/>
                        <a:t>Hard drive </a:t>
                      </a:r>
                      <a:endParaRPr lang="en-US" dirty="0"/>
                    </a:p>
                  </a:txBody>
                  <a:tcPr/>
                </a:tc>
                <a:tc>
                  <a:txBody>
                    <a:bodyPr/>
                    <a:lstStyle/>
                    <a:p>
                      <a:pPr algn="ctr"/>
                      <a:endParaRPr lang="en-US" dirty="0" smtClean="0"/>
                    </a:p>
                    <a:p>
                      <a:pPr algn="ctr"/>
                      <a:r>
                        <a:rPr lang="en-US" dirty="0" smtClean="0"/>
                        <a:t>1</a:t>
                      </a:r>
                      <a:r>
                        <a:rPr lang="en-US" baseline="0" dirty="0" smtClean="0"/>
                        <a:t> TB </a:t>
                      </a:r>
                      <a:r>
                        <a:rPr lang="en-US" dirty="0" smtClean="0"/>
                        <a:t>(500 GB free space)</a:t>
                      </a:r>
                      <a:endParaRPr lang="en-US" dirty="0"/>
                    </a:p>
                  </a:txBody>
                  <a:tcPr/>
                </a:tc>
              </a:tr>
            </a:tbl>
          </a:graphicData>
        </a:graphic>
      </p:graphicFrame>
      <p:graphicFrame>
        <p:nvGraphicFramePr>
          <p:cNvPr id="8" name="Content Placeholder 7"/>
          <p:cNvGraphicFramePr>
            <a:graphicFrameLocks noGrp="1"/>
          </p:cNvGraphicFramePr>
          <p:nvPr>
            <p:ph sz="quarter" idx="4"/>
            <p:extLst>
              <p:ext uri="{D42A27DB-BD31-4B8C-83A1-F6EECF244321}">
                <p14:modId xmlns:p14="http://schemas.microsoft.com/office/powerpoint/2010/main" val="879836191"/>
              </p:ext>
            </p:extLst>
          </p:nvPr>
        </p:nvGraphicFramePr>
        <p:xfrm>
          <a:off x="5654675" y="3005841"/>
          <a:ext cx="4395788" cy="3741738"/>
        </p:xfrm>
        <a:graphic>
          <a:graphicData uri="http://schemas.openxmlformats.org/drawingml/2006/table">
            <a:tbl>
              <a:tblPr firstRow="1" bandRow="1">
                <a:tableStyleId>{5C22544A-7EE6-4342-B048-85BDC9FD1C3A}</a:tableStyleId>
              </a:tblPr>
              <a:tblGrid>
                <a:gridCol w="2197894"/>
                <a:gridCol w="2197894"/>
              </a:tblGrid>
              <a:tr h="1247246">
                <a:tc>
                  <a:txBody>
                    <a:bodyPr/>
                    <a:lstStyle/>
                    <a:p>
                      <a:pPr algn="ctr"/>
                      <a:endParaRPr lang="en-US" dirty="0" smtClean="0"/>
                    </a:p>
                    <a:p>
                      <a:pPr algn="ctr"/>
                      <a:r>
                        <a:rPr lang="en-US" dirty="0" smtClean="0"/>
                        <a:t>Front End </a:t>
                      </a:r>
                      <a:endParaRPr lang="en-US" dirty="0"/>
                    </a:p>
                  </a:txBody>
                  <a:tcPr/>
                </a:tc>
                <a:tc>
                  <a:txBody>
                    <a:bodyPr/>
                    <a:lstStyle/>
                    <a:p>
                      <a:pPr algn="ctr"/>
                      <a:endParaRPr lang="en-US" dirty="0" smtClean="0"/>
                    </a:p>
                    <a:p>
                      <a:pPr algn="ctr"/>
                      <a:r>
                        <a:rPr lang="en-US" dirty="0" smtClean="0"/>
                        <a:t>Android Studio</a:t>
                      </a:r>
                      <a:r>
                        <a:rPr lang="en-US" baseline="0" dirty="0" smtClean="0"/>
                        <a:t> </a:t>
                      </a:r>
                    </a:p>
                    <a:p>
                      <a:pPr algn="ctr"/>
                      <a:endParaRPr lang="en-US" dirty="0"/>
                    </a:p>
                  </a:txBody>
                  <a:tcPr/>
                </a:tc>
              </a:tr>
              <a:tr h="1247246">
                <a:tc>
                  <a:txBody>
                    <a:bodyPr/>
                    <a:lstStyle/>
                    <a:p>
                      <a:pPr algn="ctr"/>
                      <a:endParaRPr lang="en-US" dirty="0" smtClean="0"/>
                    </a:p>
                    <a:p>
                      <a:pPr algn="ctr"/>
                      <a:r>
                        <a:rPr lang="en-US" dirty="0" smtClean="0"/>
                        <a:t>Back</a:t>
                      </a:r>
                      <a:r>
                        <a:rPr lang="en-US" baseline="0" dirty="0" smtClean="0"/>
                        <a:t> End</a:t>
                      </a:r>
                      <a:endParaRPr lang="en-US" dirty="0"/>
                    </a:p>
                  </a:txBody>
                  <a:tcPr/>
                </a:tc>
                <a:tc>
                  <a:txBody>
                    <a:bodyPr/>
                    <a:lstStyle/>
                    <a:p>
                      <a:pPr algn="ctr"/>
                      <a:endParaRPr lang="en-US" dirty="0" smtClean="0"/>
                    </a:p>
                    <a:p>
                      <a:pPr algn="ctr"/>
                      <a:r>
                        <a:rPr lang="en-US" dirty="0" smtClean="0"/>
                        <a:t>SQL, JAVA</a:t>
                      </a:r>
                      <a:endParaRPr lang="en-US" dirty="0"/>
                    </a:p>
                  </a:txBody>
                  <a:tcPr/>
                </a:tc>
              </a:tr>
              <a:tr h="1247246">
                <a:tc>
                  <a:txBody>
                    <a:bodyPr/>
                    <a:lstStyle/>
                    <a:p>
                      <a:pPr algn="ctr"/>
                      <a:endParaRPr lang="en-US" dirty="0" smtClean="0"/>
                    </a:p>
                    <a:p>
                      <a:pPr algn="ctr"/>
                      <a:r>
                        <a:rPr lang="en-US" dirty="0" smtClean="0"/>
                        <a:t>Web Server</a:t>
                      </a:r>
                      <a:endParaRPr lang="en-US" dirty="0"/>
                    </a:p>
                  </a:txBody>
                  <a:tcPr/>
                </a:tc>
                <a:tc>
                  <a:txBody>
                    <a:bodyPr/>
                    <a:lstStyle/>
                    <a:p>
                      <a:pPr algn="ctr"/>
                      <a:endParaRPr lang="en-US" dirty="0" smtClean="0"/>
                    </a:p>
                    <a:p>
                      <a:pPr algn="ctr"/>
                      <a:r>
                        <a:rPr lang="en-US" dirty="0" smtClean="0"/>
                        <a:t>Chrome or any </a:t>
                      </a:r>
                      <a:endParaRPr lang="en-US" dirty="0"/>
                    </a:p>
                  </a:txBody>
                  <a:tcPr/>
                </a:tc>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0683" y="3416300"/>
            <a:ext cx="3191461" cy="2425510"/>
          </a:xfrm>
          <a:prstGeom prst="rect">
            <a:avLst/>
          </a:prstGeom>
        </p:spPr>
      </p:pic>
    </p:spTree>
    <p:extLst>
      <p:ext uri="{BB962C8B-B14F-4D97-AF65-F5344CB8AC3E}">
        <p14:creationId xmlns:p14="http://schemas.microsoft.com/office/powerpoint/2010/main" val="15779501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2290"/>
          </a:xfrm>
        </p:spPr>
        <p:txBody>
          <a:bodyPr/>
          <a:lstStyle/>
          <a:p>
            <a:r>
              <a:rPr lang="en-US" dirty="0" smtClean="0">
                <a:solidFill>
                  <a:schemeClr val="tx1"/>
                </a:solidFill>
              </a:rPr>
              <a:t>4.Function Specification </a:t>
            </a:r>
            <a:r>
              <a:rPr lang="en-US" dirty="0" smtClean="0"/>
              <a:t/>
            </a:r>
            <a:br>
              <a:rPr lang="en-US" dirty="0" smtClean="0"/>
            </a:br>
            <a:endParaRPr lang="en-US" dirty="0"/>
          </a:p>
        </p:txBody>
      </p:sp>
      <p:sp>
        <p:nvSpPr>
          <p:cNvPr id="3" name="Content Placeholder 2"/>
          <p:cNvSpPr>
            <a:spLocks noGrp="1"/>
          </p:cNvSpPr>
          <p:nvPr>
            <p:ph idx="1"/>
          </p:nvPr>
        </p:nvSpPr>
        <p:spPr>
          <a:xfrm>
            <a:off x="1104293" y="2774134"/>
            <a:ext cx="8946541" cy="4195481"/>
          </a:xfrm>
        </p:spPr>
        <p:txBody>
          <a:bodyPr/>
          <a:lstStyle/>
          <a:p>
            <a:r>
              <a:rPr lang="en-US" dirty="0" smtClean="0"/>
              <a:t>Admin</a:t>
            </a:r>
          </a:p>
          <a:p>
            <a:r>
              <a:rPr lang="en-US" dirty="0" smtClean="0"/>
              <a:t>End User</a:t>
            </a:r>
          </a:p>
          <a:p>
            <a:pPr marL="0" indent="0">
              <a:buNone/>
            </a:pPr>
            <a:endParaRPr lang="en-US" dirty="0" smtClean="0"/>
          </a:p>
        </p:txBody>
      </p:sp>
      <p:sp>
        <p:nvSpPr>
          <p:cNvPr id="5" name="TextBox 4"/>
          <p:cNvSpPr txBox="1"/>
          <p:nvPr/>
        </p:nvSpPr>
        <p:spPr>
          <a:xfrm>
            <a:off x="2070799" y="1470573"/>
            <a:ext cx="6555346" cy="584775"/>
          </a:xfrm>
          <a:prstGeom prst="rect">
            <a:avLst/>
          </a:prstGeom>
          <a:noFill/>
        </p:spPr>
        <p:txBody>
          <a:bodyPr wrap="square" rtlCol="0">
            <a:spAutoFit/>
          </a:bodyPr>
          <a:lstStyle/>
          <a:p>
            <a:pPr algn="ctr"/>
            <a:r>
              <a:rPr lang="en-US" sz="3200" dirty="0" smtClean="0"/>
              <a:t>4.1 User of the System</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52" y="2673667"/>
            <a:ext cx="8368665" cy="418433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6103" y="6064454"/>
            <a:ext cx="805897" cy="7935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469" y="1001519"/>
            <a:ext cx="3168000" cy="2389382"/>
          </a:xfrm>
          <a:prstGeom prst="rect">
            <a:avLst/>
          </a:prstGeom>
        </p:spPr>
      </p:pic>
    </p:spTree>
    <p:extLst>
      <p:ext uri="{BB962C8B-B14F-4D97-AF65-F5344CB8AC3E}">
        <p14:creationId xmlns:p14="http://schemas.microsoft.com/office/powerpoint/2010/main" val="29939368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
  <TotalTime>8871</TotalTime>
  <Words>1013</Words>
  <Application>Microsoft Office PowerPoint</Application>
  <PresentationFormat>Widescreen</PresentationFormat>
  <Paragraphs>395</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Algerian</vt:lpstr>
      <vt:lpstr>Arial</vt:lpstr>
      <vt:lpstr>Century Gothic</vt:lpstr>
      <vt:lpstr>Times New Roman</vt:lpstr>
      <vt:lpstr>Wingdings</vt:lpstr>
      <vt:lpstr>Wingdings 3</vt:lpstr>
      <vt:lpstr>Ion</vt:lpstr>
      <vt:lpstr>              Project Presentation  on  “ Social Media Assistant “    </vt:lpstr>
      <vt:lpstr>1.Project Profile </vt:lpstr>
      <vt:lpstr>1.2 Objective</vt:lpstr>
      <vt:lpstr>2.Requirement Specification  </vt:lpstr>
      <vt:lpstr>2.2 New Features </vt:lpstr>
      <vt:lpstr>3.Minimum Hardware &amp; Software Requirement </vt:lpstr>
      <vt:lpstr>3.1 Client Side Hardware &amp; Software Requirement   </vt:lpstr>
      <vt:lpstr>3.2 Server Side Hardware &amp; Software Requirement   </vt:lpstr>
      <vt:lpstr>4.Function Specification  </vt:lpstr>
      <vt:lpstr>4.2 Modules of the System  </vt:lpstr>
      <vt:lpstr>PowerPoint Presentation</vt:lpstr>
      <vt:lpstr>5.System Flow Chart </vt:lpstr>
      <vt:lpstr>PowerPoint Presentation</vt:lpstr>
      <vt:lpstr>6.ER Diagram</vt:lpstr>
      <vt:lpstr>PowerPoint Presentation</vt:lpstr>
      <vt:lpstr>7. Data Flow Diagram</vt:lpstr>
      <vt:lpstr>PowerPoint Presentation</vt:lpstr>
      <vt:lpstr>DFD (Admin)</vt:lpstr>
      <vt:lpstr>PowerPoint Presentation</vt:lpstr>
      <vt:lpstr>DFD (user)</vt:lpstr>
      <vt:lpstr>PowerPoint Presentation</vt:lpstr>
      <vt:lpstr>8.Data Dictionary</vt:lpstr>
      <vt:lpstr>Table Name : Admin  Table Description : Use to store data</vt:lpstr>
      <vt:lpstr>Table Name : New User  Table Description : Use to store user  data</vt:lpstr>
      <vt:lpstr>Table Name :  User Information Table Table Description : Use to store user  data</vt:lpstr>
      <vt:lpstr>9.Process Description             (Module Wise)</vt:lpstr>
      <vt:lpstr>Social Media Assistant is totally social media based application for analysis your social media account(Instagram)  </vt:lpstr>
      <vt:lpstr>Common process for all module</vt:lpstr>
      <vt:lpstr>10.Input/Output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11.Testing</vt:lpstr>
      <vt:lpstr>PowerPoint Presentation</vt:lpstr>
      <vt:lpstr>PowerPoint Presentation</vt:lpstr>
      <vt:lpstr>12.Future Enhancement</vt:lpstr>
      <vt:lpstr>PowerPoint Presentation</vt:lpstr>
      <vt:lpstr>13.Conclustion</vt:lpstr>
      <vt:lpstr>14.Bibliography/Reference</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 Social media assistant “</dc:title>
  <dc:creator>janvi patel</dc:creator>
  <cp:lastModifiedBy>Hritvik Sikarwar</cp:lastModifiedBy>
  <cp:revision>132</cp:revision>
  <dcterms:created xsi:type="dcterms:W3CDTF">2020-03-21T08:47:11Z</dcterms:created>
  <dcterms:modified xsi:type="dcterms:W3CDTF">2020-06-13T05:19:43Z</dcterms:modified>
  <cp:contentStatus/>
</cp:coreProperties>
</file>